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01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165"/>
    <a:srgbClr val="17375E"/>
    <a:srgbClr val="4B4B4B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4335" autoAdjust="0"/>
  </p:normalViewPr>
  <p:slideViewPr>
    <p:cSldViewPr showGuides="1">
      <p:cViewPr varScale="1">
        <p:scale>
          <a:sx n="56" d="100"/>
          <a:sy n="56" d="100"/>
        </p:scale>
        <p:origin x="2933" y="6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7AC73-6F56-4CE7-A296-8CA7EFA3AD21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087BA-3D0F-4FFC-9876-0B2BD03B4F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18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9087BA-3D0F-4FFC-9876-0B2BD03B4F1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01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0" y="-23967"/>
            <a:ext cx="6858000" cy="253915"/>
            <a:chOff x="0" y="-23967"/>
            <a:chExt cx="6858000" cy="253915"/>
          </a:xfrm>
        </p:grpSpPr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>
              <a:off x="0" y="-1"/>
              <a:ext cx="3429000" cy="223285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3429000" y="-1"/>
              <a:ext cx="2286000" cy="223285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Rectangle 9"/>
            <p:cNvSpPr>
              <a:spLocks noChangeArrowheads="1"/>
            </p:cNvSpPr>
            <p:nvPr userDrawn="1"/>
          </p:nvSpPr>
          <p:spPr bwMode="auto">
            <a:xfrm>
              <a:off x="5715000" y="-1"/>
              <a:ext cx="1143000" cy="22328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 userDrawn="1"/>
          </p:nvSpPr>
          <p:spPr bwMode="auto">
            <a:xfrm>
              <a:off x="0" y="-23967"/>
              <a:ext cx="3231975" cy="2539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1050" dirty="0">
                  <a:solidFill>
                    <a:schemeClr val="bg1"/>
                  </a:solidFill>
                  <a:latin typeface="Century Gothic" pitchFamily="34" charset="0"/>
                </a:rPr>
                <a:t>Root &amp; Partners Ltd</a:t>
              </a:r>
              <a:r>
                <a:rPr lang="ja-JP" altLang="en-US" sz="1050" baseline="0" dirty="0">
                  <a:solidFill>
                    <a:schemeClr val="bg1"/>
                  </a:solidFill>
                  <a:latin typeface="Century Gothic" pitchFamily="34" charset="0"/>
                </a:rPr>
                <a:t> </a:t>
              </a:r>
              <a:r>
                <a:rPr lang="en-US" altLang="ja-JP" sz="1050" baseline="0" dirty="0">
                  <a:solidFill>
                    <a:schemeClr val="bg1"/>
                  </a:solidFill>
                  <a:latin typeface="Century Gothic" pitchFamily="34" charset="0"/>
                </a:rPr>
                <a:t>/ HighNetWorthLab,Pte,Ltd.</a:t>
              </a:r>
              <a:endParaRPr lang="en-US" altLang="ja-JP" sz="105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12" name="グループ化 11"/>
          <p:cNvGrpSpPr>
            <a:grpSpLocks/>
          </p:cNvGrpSpPr>
          <p:nvPr userDrawn="1"/>
        </p:nvGrpSpPr>
        <p:grpSpPr bwMode="auto">
          <a:xfrm rot="10800000" flipV="1">
            <a:off x="0" y="9565832"/>
            <a:ext cx="6858000" cy="75304"/>
            <a:chOff x="0" y="0"/>
            <a:chExt cx="9144000" cy="2286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587" y="0"/>
              <a:ext cx="4572000" cy="228600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4573587" y="0"/>
              <a:ext cx="3048000" cy="228600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7621587" y="0"/>
              <a:ext cx="1524001" cy="2286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91913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07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83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77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09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016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30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825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342900" y="10083570"/>
            <a:ext cx="1600200" cy="527402"/>
          </a:xfrm>
        </p:spPr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343150" y="10083570"/>
            <a:ext cx="2171700" cy="52740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4914900" y="10083570"/>
            <a:ext cx="1600200" cy="527402"/>
          </a:xfrm>
        </p:spPr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0" y="-23967"/>
            <a:ext cx="6858000" cy="253915"/>
            <a:chOff x="0" y="-23967"/>
            <a:chExt cx="6858000" cy="253915"/>
          </a:xfrm>
        </p:grpSpPr>
        <p:sp>
          <p:nvSpPr>
            <p:cNvPr id="6" name="Rectangle 7"/>
            <p:cNvSpPr>
              <a:spLocks noChangeArrowheads="1"/>
            </p:cNvSpPr>
            <p:nvPr userDrawn="1"/>
          </p:nvSpPr>
          <p:spPr bwMode="auto">
            <a:xfrm>
              <a:off x="0" y="-1"/>
              <a:ext cx="3429000" cy="223285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Rectangle 8"/>
            <p:cNvSpPr>
              <a:spLocks noChangeArrowheads="1"/>
            </p:cNvSpPr>
            <p:nvPr userDrawn="1"/>
          </p:nvSpPr>
          <p:spPr bwMode="auto">
            <a:xfrm>
              <a:off x="3429000" y="-1"/>
              <a:ext cx="2286000" cy="223285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Rectangle 9"/>
            <p:cNvSpPr>
              <a:spLocks noChangeArrowheads="1"/>
            </p:cNvSpPr>
            <p:nvPr userDrawn="1"/>
          </p:nvSpPr>
          <p:spPr bwMode="auto">
            <a:xfrm>
              <a:off x="5715000" y="-1"/>
              <a:ext cx="1143000" cy="22328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Text Box 10"/>
            <p:cNvSpPr txBox="1">
              <a:spLocks noChangeArrowheads="1"/>
            </p:cNvSpPr>
            <p:nvPr userDrawn="1"/>
          </p:nvSpPr>
          <p:spPr bwMode="auto">
            <a:xfrm>
              <a:off x="0" y="-23967"/>
              <a:ext cx="3231975" cy="25391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>
                <a:defRPr/>
              </a:pPr>
              <a:r>
                <a:rPr lang="en-US" altLang="ja-JP" sz="1050" dirty="0">
                  <a:solidFill>
                    <a:schemeClr val="bg1"/>
                  </a:solidFill>
                  <a:latin typeface="Century Gothic" pitchFamily="34" charset="0"/>
                </a:rPr>
                <a:t>Root &amp; Partners Ltd</a:t>
              </a:r>
              <a:r>
                <a:rPr lang="ja-JP" altLang="en-US" sz="1050" baseline="0" dirty="0">
                  <a:solidFill>
                    <a:schemeClr val="bg1"/>
                  </a:solidFill>
                  <a:latin typeface="Century Gothic" pitchFamily="34" charset="0"/>
                </a:rPr>
                <a:t> </a:t>
              </a:r>
              <a:r>
                <a:rPr lang="en-US" altLang="ja-JP" sz="1050" baseline="0" dirty="0">
                  <a:solidFill>
                    <a:schemeClr val="bg1"/>
                  </a:solidFill>
                  <a:latin typeface="Century Gothic" pitchFamily="34" charset="0"/>
                </a:rPr>
                <a:t>/ HighNetWorthLab,Pte,Ltd.</a:t>
              </a:r>
              <a:endParaRPr lang="en-US" altLang="ja-JP" sz="105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  <p:grpSp>
        <p:nvGrpSpPr>
          <p:cNvPr id="10" name="グループ化 11"/>
          <p:cNvGrpSpPr>
            <a:grpSpLocks/>
          </p:cNvGrpSpPr>
          <p:nvPr userDrawn="1"/>
        </p:nvGrpSpPr>
        <p:grpSpPr bwMode="auto">
          <a:xfrm rot="10800000" flipV="1">
            <a:off x="0" y="9565832"/>
            <a:ext cx="6858000" cy="75304"/>
            <a:chOff x="0" y="0"/>
            <a:chExt cx="9144000" cy="228600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1587" y="0"/>
              <a:ext cx="4572000" cy="228600"/>
            </a:xfrm>
            <a:prstGeom prst="rect">
              <a:avLst/>
            </a:prstGeom>
            <a:solidFill>
              <a:srgbClr val="33CC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4573587" y="0"/>
              <a:ext cx="3048000" cy="228600"/>
            </a:xfrm>
            <a:prstGeom prst="rect">
              <a:avLst/>
            </a:prstGeom>
            <a:solidFill>
              <a:srgbClr val="66FF33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7621587" y="0"/>
              <a:ext cx="1524001" cy="228600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14" name="テキスト ボックス 13"/>
          <p:cNvSpPr txBox="1"/>
          <p:nvPr userDrawn="1"/>
        </p:nvSpPr>
        <p:spPr>
          <a:xfrm>
            <a:off x="2445025" y="9659778"/>
            <a:ext cx="44117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12801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dirty="0">
                <a:solidFill>
                  <a:srgbClr val="4D4D4D"/>
                </a:solidFill>
                <a:latin typeface="Times New Roman" pitchFamily="18" charset="0"/>
                <a:cs typeface="Times New Roman" pitchFamily="18" charset="0"/>
              </a:rPr>
              <a:t>copyrightⓒ Root &amp; Partners Ltd / HighNetWorthLab,Pte,Ltd. All Right Reserved</a:t>
            </a:r>
          </a:p>
        </p:txBody>
      </p:sp>
    </p:spTree>
    <p:extLst>
      <p:ext uri="{BB962C8B-B14F-4D97-AF65-F5344CB8AC3E}">
        <p14:creationId xmlns:p14="http://schemas.microsoft.com/office/powerpoint/2010/main" val="411533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62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11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19CCE-6CCC-4CD1-8E8B-85BE37F649C5}" type="datetimeFigureOut">
              <a:rPr kumimoji="1" lang="ja-JP" altLang="en-US" smtClean="0"/>
              <a:t>2021/1/13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9FEAE-9FB6-4592-97E7-2723363930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81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otoiawase@branding.co..jp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spa.ne.jp/study-grou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0C2B17A4-6A5E-4C3D-81E1-DA1A3F820F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213" y="1065691"/>
            <a:ext cx="4534761" cy="274092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988502A7-9EC0-4E90-843E-3D05D04D2C68}"/>
              </a:ext>
            </a:extLst>
          </p:cNvPr>
          <p:cNvCxnSpPr>
            <a:cxnSpLocks/>
          </p:cNvCxnSpPr>
          <p:nvPr/>
        </p:nvCxnSpPr>
        <p:spPr>
          <a:xfrm>
            <a:off x="2062189" y="4838030"/>
            <a:ext cx="2848960" cy="0"/>
          </a:xfrm>
          <a:prstGeom prst="line">
            <a:avLst/>
          </a:prstGeom>
          <a:ln w="88900">
            <a:solidFill>
              <a:srgbClr val="F4F1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D2073F-EFE8-48F7-84DD-4A4D8527D64A}"/>
              </a:ext>
            </a:extLst>
          </p:cNvPr>
          <p:cNvSpPr txBox="1"/>
          <p:nvPr/>
        </p:nvSpPr>
        <p:spPr>
          <a:xfrm>
            <a:off x="94253" y="210054"/>
            <a:ext cx="6849001" cy="77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富裕層スパ</a:t>
            </a:r>
            <a:r>
              <a:rPr lang="en-US" altLang="ja-JP" sz="2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/</a:t>
            </a:r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エステ研究会</a:t>
            </a:r>
            <a:br>
              <a:rPr lang="en-US" altLang="zh-TW" sz="24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</a:br>
            <a:r>
              <a:rPr lang="ja-JP" altLang="en-US" sz="105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～</a:t>
            </a:r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スパ</a:t>
            </a:r>
            <a:r>
              <a:rPr lang="en-US" altLang="ja-JP" sz="1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/</a:t>
            </a:r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エステ特化型のコミュニティで、富裕層向けスパ</a:t>
            </a:r>
            <a:r>
              <a:rPr lang="en-US" altLang="ja-JP" sz="1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/</a:t>
            </a:r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エステ</a:t>
            </a:r>
            <a:endParaRPr lang="en-US" altLang="ja-JP" sz="10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1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マーケティングの「わからない」を解決するヒントに近づく！～</a:t>
            </a:r>
            <a:endParaRPr lang="ja-JP" altLang="en-US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E86AEC0-DC7C-468E-849C-0BF31FC00225}"/>
              </a:ext>
            </a:extLst>
          </p:cNvPr>
          <p:cNvSpPr txBox="1"/>
          <p:nvPr/>
        </p:nvSpPr>
        <p:spPr>
          <a:xfrm>
            <a:off x="280580" y="4478890"/>
            <a:ext cx="6748819" cy="313676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>
              <a:lnSpc>
                <a:spcPct val="114000"/>
              </a:lnSpc>
              <a:defRPr/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主にスパ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/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エステ事業者様を対象にした「富裕層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×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スパ</a:t>
            </a:r>
            <a:r>
              <a:rPr lang="en-US" altLang="ja-JP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/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エステ」の疑問解決共感型コミュニティ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です。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91E2E2C8-56F2-46BF-8F2D-2D33C38FC77E}"/>
              </a:ext>
            </a:extLst>
          </p:cNvPr>
          <p:cNvSpPr/>
          <p:nvPr/>
        </p:nvSpPr>
        <p:spPr>
          <a:xfrm>
            <a:off x="189103" y="4175789"/>
            <a:ext cx="1806869" cy="28689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64008" rIns="36000" bIns="64008" rtlCol="0" anchor="ctr"/>
          <a:lstStyle/>
          <a:p>
            <a:pPr algn="ctr"/>
            <a:r>
              <a:rPr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概要</a:t>
            </a:r>
          </a:p>
        </p:txBody>
      </p:sp>
      <p:sp>
        <p:nvSpPr>
          <p:cNvPr id="39" name="直角三角形 38">
            <a:extLst>
              <a:ext uri="{FF2B5EF4-FFF2-40B4-BE49-F238E27FC236}">
                <a16:creationId xmlns:a16="http://schemas.microsoft.com/office/drawing/2014/main" id="{554546B1-43F7-402B-926C-3414123B6555}"/>
              </a:ext>
            </a:extLst>
          </p:cNvPr>
          <p:cNvSpPr/>
          <p:nvPr/>
        </p:nvSpPr>
        <p:spPr>
          <a:xfrm>
            <a:off x="1994494" y="4177916"/>
            <a:ext cx="230871" cy="286893"/>
          </a:xfrm>
          <a:prstGeom prst="rt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6F7F0346-7481-4965-A22C-EAB3FC20EEDB}"/>
              </a:ext>
            </a:extLst>
          </p:cNvPr>
          <p:cNvSpPr/>
          <p:nvPr/>
        </p:nvSpPr>
        <p:spPr>
          <a:xfrm>
            <a:off x="1994494" y="6445366"/>
            <a:ext cx="4788442" cy="29467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/>
          <a:lstStyle/>
          <a:p>
            <a:pPr algn="ctr"/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月額</a:t>
            </a:r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10,000</a:t>
            </a:r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円／</a:t>
            </a:r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名 </a:t>
            </a:r>
            <a:r>
              <a:rPr kumimoji="1"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(</a:t>
            </a:r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税抜</a:t>
            </a:r>
            <a:r>
              <a:rPr lang="en-US" altLang="ja-JP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)</a:t>
            </a:r>
            <a:endParaRPr kumimoji="1" lang="ja-JP" altLang="en-US" sz="16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DCB559E0-A5CC-40CC-8F64-80491848E184}"/>
              </a:ext>
            </a:extLst>
          </p:cNvPr>
          <p:cNvSpPr txBox="1"/>
          <p:nvPr/>
        </p:nvSpPr>
        <p:spPr>
          <a:xfrm>
            <a:off x="-150838" y="3843496"/>
            <a:ext cx="26054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富裕層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スパ総合研究所</a:t>
            </a:r>
            <a:endParaRPr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F64305F-7038-4528-983E-E33A173A7FB5}"/>
              </a:ext>
            </a:extLst>
          </p:cNvPr>
          <p:cNvSpPr txBox="1"/>
          <p:nvPr/>
        </p:nvSpPr>
        <p:spPr>
          <a:xfrm>
            <a:off x="1480293" y="3843496"/>
            <a:ext cx="31053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  <a:hlinkClick r:id="rId4"/>
              </a:rPr>
              <a:t>https://spa.ne.jp/study-group/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DDDC9E-C518-49EC-B6DB-35FCE85223BD}"/>
              </a:ext>
            </a:extLst>
          </p:cNvPr>
          <p:cNvSpPr/>
          <p:nvPr/>
        </p:nvSpPr>
        <p:spPr>
          <a:xfrm>
            <a:off x="188640" y="4460710"/>
            <a:ext cx="6594297" cy="1890711"/>
          </a:xfrm>
          <a:prstGeom prst="rect">
            <a:avLst/>
          </a:prstGeom>
          <a:noFill/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E3252C0-9790-4EA7-B626-538BF420739E}"/>
              </a:ext>
            </a:extLst>
          </p:cNvPr>
          <p:cNvSpPr/>
          <p:nvPr/>
        </p:nvSpPr>
        <p:spPr>
          <a:xfrm>
            <a:off x="190584" y="6445366"/>
            <a:ext cx="1803909" cy="294677"/>
          </a:xfrm>
          <a:prstGeom prst="rect">
            <a:avLst/>
          </a:prstGeom>
          <a:solidFill>
            <a:srgbClr val="17375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algn="ctr"/>
            <a:r>
              <a:rPr kumimoji="1" lang="ja-JP" altLang="en-US" sz="1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料金</a:t>
            </a: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A7280CD4-9DF8-4E00-931F-6404E6EC59B0}"/>
              </a:ext>
            </a:extLst>
          </p:cNvPr>
          <p:cNvSpPr/>
          <p:nvPr/>
        </p:nvSpPr>
        <p:spPr>
          <a:xfrm>
            <a:off x="2864920" y="7556154"/>
            <a:ext cx="1128159" cy="1128159"/>
          </a:xfrm>
          <a:prstGeom prst="ellipse">
            <a:avLst/>
          </a:prstGeom>
          <a:solidFill>
            <a:srgbClr val="F4F1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4AA1A0B-DF5D-45F0-ADD6-E30203EFDB8B}"/>
              </a:ext>
            </a:extLst>
          </p:cNvPr>
          <p:cNvSpPr/>
          <p:nvPr/>
        </p:nvSpPr>
        <p:spPr>
          <a:xfrm>
            <a:off x="2671276" y="7985068"/>
            <a:ext cx="1549223" cy="246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>
              <a:lnSpc>
                <a:spcPct val="120000"/>
              </a:lnSpc>
            </a:pPr>
            <a:r>
              <a:rPr lang="en-US" altLang="ja-JP" sz="2800" b="1" dirty="0">
                <a:solidFill>
                  <a:schemeClr val="tx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5</a:t>
            </a:r>
            <a:r>
              <a:rPr lang="ja-JP" altLang="en-US" sz="1400" b="1" dirty="0">
                <a:solidFill>
                  <a:schemeClr val="tx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つの</a:t>
            </a:r>
            <a:endParaRPr lang="en-US" altLang="ja-JP" sz="1400" b="1" dirty="0">
              <a:solidFill>
                <a:schemeClr val="tx2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ja-JP" altLang="en-US" sz="1400" b="1" dirty="0">
                <a:solidFill>
                  <a:schemeClr val="tx2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メリット</a:t>
            </a:r>
          </a:p>
        </p:txBody>
      </p:sp>
      <p:sp>
        <p:nvSpPr>
          <p:cNvPr id="26" name="ホームベース 151">
            <a:extLst>
              <a:ext uri="{FF2B5EF4-FFF2-40B4-BE49-F238E27FC236}">
                <a16:creationId xmlns:a16="http://schemas.microsoft.com/office/drawing/2014/main" id="{17647C11-0EC5-4E9F-8208-7D37437A6A73}"/>
              </a:ext>
            </a:extLst>
          </p:cNvPr>
          <p:cNvSpPr/>
          <p:nvPr/>
        </p:nvSpPr>
        <p:spPr>
          <a:xfrm>
            <a:off x="2273384" y="6882145"/>
            <a:ext cx="2560351" cy="61032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64008" rIns="36000" bIns="64008" rtlCol="0" anchor="ctr"/>
          <a:lstStyle/>
          <a:p>
            <a:pPr algn="ctr"/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月額</a:t>
            </a:r>
            <a:r>
              <a:rPr lang="en-US" altLang="ja-JP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10,000</a:t>
            </a:r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円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で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コミュニティに参加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でき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富裕層ビジネスを学べる！</a:t>
            </a:r>
          </a:p>
        </p:txBody>
      </p:sp>
      <p:sp>
        <p:nvSpPr>
          <p:cNvPr id="27" name="ホームベース 151">
            <a:extLst>
              <a:ext uri="{FF2B5EF4-FFF2-40B4-BE49-F238E27FC236}">
                <a16:creationId xmlns:a16="http://schemas.microsoft.com/office/drawing/2014/main" id="{20256293-2406-46E4-8F5E-EC58FD3E3E4A}"/>
              </a:ext>
            </a:extLst>
          </p:cNvPr>
          <p:cNvSpPr/>
          <p:nvPr/>
        </p:nvSpPr>
        <p:spPr>
          <a:xfrm>
            <a:off x="211924" y="7754974"/>
            <a:ext cx="2560351" cy="61032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64008" rIns="36000" bIns="64008" rtlCol="0" anchor="ctr"/>
          <a:lstStyle/>
          <a:p>
            <a:pPr algn="ctr"/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年</a:t>
            </a:r>
            <a:r>
              <a:rPr lang="en-US" altLang="ja-JP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回のオフ会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に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格安参加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できる！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（メディア取材付）</a:t>
            </a:r>
          </a:p>
        </p:txBody>
      </p:sp>
      <p:sp>
        <p:nvSpPr>
          <p:cNvPr id="28" name="ホームベース 151">
            <a:extLst>
              <a:ext uri="{FF2B5EF4-FFF2-40B4-BE49-F238E27FC236}">
                <a16:creationId xmlns:a16="http://schemas.microsoft.com/office/drawing/2014/main" id="{519CECDE-7308-48A4-B2DE-E8C171E727B9}"/>
              </a:ext>
            </a:extLst>
          </p:cNvPr>
          <p:cNvSpPr/>
          <p:nvPr/>
        </p:nvSpPr>
        <p:spPr>
          <a:xfrm>
            <a:off x="605377" y="8638007"/>
            <a:ext cx="2560351" cy="61032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64008" rIns="36000" bIns="64008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　富裕層からの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予約増加のサポート有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！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9" name="ホームベース 151">
            <a:extLst>
              <a:ext uri="{FF2B5EF4-FFF2-40B4-BE49-F238E27FC236}">
                <a16:creationId xmlns:a16="http://schemas.microsoft.com/office/drawing/2014/main" id="{5369AC28-D58A-41A0-8D41-AB14B8583487}"/>
              </a:ext>
            </a:extLst>
          </p:cNvPr>
          <p:cNvSpPr/>
          <p:nvPr/>
        </p:nvSpPr>
        <p:spPr>
          <a:xfrm>
            <a:off x="3745964" y="8638007"/>
            <a:ext cx="2560351" cy="61032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64008" rIns="36000" bIns="64008" rtlCol="0" anchor="ctr"/>
          <a:lstStyle/>
          <a:p>
            <a:pPr algn="ctr"/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富裕層向けの</a:t>
            </a:r>
            <a:endParaRPr lang="en-US" altLang="ja-JP" sz="1100" b="1" dirty="0">
              <a:solidFill>
                <a:srgbClr val="F4F165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テストマーケティング（スパ</a:t>
            </a:r>
            <a:r>
              <a:rPr lang="en-US" altLang="ja-JP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/</a:t>
            </a:r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エステ体験会</a:t>
            </a:r>
            <a:r>
              <a:rPr lang="en-US" altLang="ja-JP" sz="1100" b="1" dirty="0" err="1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etc</a:t>
            </a:r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）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に</a:t>
            </a:r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エントリー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できる！</a:t>
            </a:r>
          </a:p>
        </p:txBody>
      </p:sp>
      <p:sp>
        <p:nvSpPr>
          <p:cNvPr id="34" name="ホームベース 151">
            <a:extLst>
              <a:ext uri="{FF2B5EF4-FFF2-40B4-BE49-F238E27FC236}">
                <a16:creationId xmlns:a16="http://schemas.microsoft.com/office/drawing/2014/main" id="{6054C5FF-192A-40A4-80FC-F61834E2B23F}"/>
              </a:ext>
            </a:extLst>
          </p:cNvPr>
          <p:cNvSpPr/>
          <p:nvPr/>
        </p:nvSpPr>
        <p:spPr>
          <a:xfrm>
            <a:off x="4109264" y="7754974"/>
            <a:ext cx="2560351" cy="610326"/>
          </a:xfrm>
          <a:prstGeom prst="round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64008" rIns="36000" bIns="64008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富裕層スパ総合研究所に</a:t>
            </a:r>
            <a:endParaRPr lang="en-US" altLang="ja-JP" sz="11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リンク付きニュース記事を</a:t>
            </a:r>
            <a:endParaRPr lang="en-US" altLang="ja-JP" sz="1100" b="1" dirty="0">
              <a:solidFill>
                <a:srgbClr val="F4F165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pPr algn="ctr"/>
            <a:r>
              <a:rPr lang="ja-JP" altLang="en-US" sz="1100" b="1" dirty="0">
                <a:solidFill>
                  <a:srgbClr val="F4F165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無料で無制限投稿</a:t>
            </a:r>
            <a:r>
              <a:rPr lang="ja-JP" altLang="en-US" sz="11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できる！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413BD82D-0A1B-4E8A-9173-E29449E036A8}"/>
              </a:ext>
            </a:extLst>
          </p:cNvPr>
          <p:cNvSpPr/>
          <p:nvPr/>
        </p:nvSpPr>
        <p:spPr>
          <a:xfrm>
            <a:off x="2220069" y="6781302"/>
            <a:ext cx="546976" cy="246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US" altLang="ja-JP" sz="2800" b="1" i="1" dirty="0">
                <a:ln w="15875">
                  <a:solidFill>
                    <a:schemeClr val="bg1"/>
                  </a:solidFill>
                </a:ln>
                <a:solidFill>
                  <a:schemeClr val="tx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1</a:t>
            </a:r>
            <a:endParaRPr lang="ja-JP" altLang="en-US" sz="1100" b="1" i="1" dirty="0">
              <a:ln w="15875">
                <a:solidFill>
                  <a:schemeClr val="bg1"/>
                </a:solidFill>
              </a:ln>
              <a:solidFill>
                <a:schemeClr val="tx2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6DC9D00-43AC-4099-9415-08147AF6AF04}"/>
              </a:ext>
            </a:extLst>
          </p:cNvPr>
          <p:cNvSpPr/>
          <p:nvPr/>
        </p:nvSpPr>
        <p:spPr>
          <a:xfrm>
            <a:off x="4038625" y="7705506"/>
            <a:ext cx="546976" cy="246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US" altLang="ja-JP" sz="2800" b="1" i="1" dirty="0">
                <a:ln w="15875">
                  <a:solidFill>
                    <a:schemeClr val="bg1"/>
                  </a:solidFill>
                </a:ln>
                <a:solidFill>
                  <a:schemeClr val="tx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2</a:t>
            </a:r>
            <a:endParaRPr lang="ja-JP" altLang="en-US" sz="1100" b="1" i="1" dirty="0">
              <a:ln w="15875">
                <a:solidFill>
                  <a:schemeClr val="bg1"/>
                </a:solidFill>
              </a:ln>
              <a:solidFill>
                <a:schemeClr val="tx2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0C472288-A9C0-4BD4-AC44-AEC3D29906B7}"/>
              </a:ext>
            </a:extLst>
          </p:cNvPr>
          <p:cNvSpPr/>
          <p:nvPr/>
        </p:nvSpPr>
        <p:spPr>
          <a:xfrm>
            <a:off x="3692273" y="8560601"/>
            <a:ext cx="546976" cy="246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US" altLang="ja-JP" sz="2800" b="1" i="1" dirty="0">
                <a:ln w="15875">
                  <a:solidFill>
                    <a:schemeClr val="bg1"/>
                  </a:solidFill>
                </a:ln>
                <a:solidFill>
                  <a:schemeClr val="tx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3</a:t>
            </a:r>
            <a:endParaRPr lang="ja-JP" altLang="en-US" sz="1100" b="1" i="1" dirty="0">
              <a:ln w="15875">
                <a:solidFill>
                  <a:schemeClr val="bg1"/>
                </a:solidFill>
              </a:ln>
              <a:solidFill>
                <a:schemeClr val="tx2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93041D02-E377-481A-8F50-4CFDAEDB48C4}"/>
              </a:ext>
            </a:extLst>
          </p:cNvPr>
          <p:cNvSpPr/>
          <p:nvPr/>
        </p:nvSpPr>
        <p:spPr>
          <a:xfrm>
            <a:off x="148643" y="7705506"/>
            <a:ext cx="546976" cy="246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US" altLang="ja-JP" sz="2800" b="1" i="1" dirty="0">
                <a:ln w="15875">
                  <a:solidFill>
                    <a:schemeClr val="bg1"/>
                  </a:solidFill>
                </a:ln>
                <a:solidFill>
                  <a:schemeClr val="tx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5</a:t>
            </a:r>
            <a:endParaRPr lang="ja-JP" altLang="en-US" sz="1100" b="1" i="1" dirty="0">
              <a:ln w="15875">
                <a:solidFill>
                  <a:schemeClr val="bg1"/>
                </a:solidFill>
              </a:ln>
              <a:solidFill>
                <a:schemeClr val="tx2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03AB999D-E9FC-48DE-8B5D-D340F4934E2F}"/>
              </a:ext>
            </a:extLst>
          </p:cNvPr>
          <p:cNvSpPr/>
          <p:nvPr/>
        </p:nvSpPr>
        <p:spPr>
          <a:xfrm>
            <a:off x="513499" y="8560601"/>
            <a:ext cx="546976" cy="2468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US" altLang="ja-JP" sz="2800" b="1" i="1" dirty="0">
                <a:ln w="15875">
                  <a:solidFill>
                    <a:schemeClr val="bg1"/>
                  </a:solidFill>
                </a:ln>
                <a:solidFill>
                  <a:schemeClr val="tx2">
                    <a:lumMod val="75000"/>
                  </a:schemeClr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Arial" panose="020B0604020202020204" pitchFamily="34" charset="0"/>
              </a:rPr>
              <a:t>4</a:t>
            </a:r>
            <a:endParaRPr lang="ja-JP" altLang="en-US" sz="1100" b="1" i="1" dirty="0">
              <a:ln w="15875">
                <a:solidFill>
                  <a:schemeClr val="bg1"/>
                </a:solidFill>
              </a:ln>
              <a:solidFill>
                <a:schemeClr val="tx2">
                  <a:lumMod val="75000"/>
                </a:schemeClr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FF7C902-0335-4CB2-A164-7E048022754B}"/>
              </a:ext>
            </a:extLst>
          </p:cNvPr>
          <p:cNvSpPr txBox="1"/>
          <p:nvPr/>
        </p:nvSpPr>
        <p:spPr>
          <a:xfrm>
            <a:off x="280581" y="5103228"/>
            <a:ext cx="3889568" cy="280261"/>
          </a:xfrm>
          <a:prstGeom prst="roundRect">
            <a:avLst/>
          </a:prstGeom>
          <a:solidFill>
            <a:schemeClr val="tx2"/>
          </a:solidFill>
        </p:spPr>
        <p:txBody>
          <a:bodyPr wrap="square" lIns="128016" tIns="64008" rIns="128016" bIns="64008" rtlCol="0" anchor="ctr">
            <a:noAutofit/>
          </a:bodyPr>
          <a:lstStyle/>
          <a:p>
            <a:pPr>
              <a:lnSpc>
                <a:spcPct val="114000"/>
              </a:lnSpc>
              <a:defRPr/>
            </a:pPr>
            <a:r>
              <a:rPr lang="ja-JP" altLang="en-US" sz="12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国内外スパ</a:t>
            </a:r>
            <a:r>
              <a:rPr lang="en-US" altLang="ja-JP" sz="12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/</a:t>
            </a:r>
            <a:r>
              <a:rPr lang="ja-JP" altLang="en-US" sz="12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エステの最新の動向事例研究</a:t>
            </a:r>
            <a:endParaRPr lang="en-US" altLang="ja-JP" sz="12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73721DA-2E4C-4536-A527-2095D4440FE9}"/>
              </a:ext>
            </a:extLst>
          </p:cNvPr>
          <p:cNvSpPr txBox="1"/>
          <p:nvPr/>
        </p:nvSpPr>
        <p:spPr>
          <a:xfrm>
            <a:off x="280581" y="5438050"/>
            <a:ext cx="3889568" cy="280261"/>
          </a:xfrm>
          <a:prstGeom prst="roundRect">
            <a:avLst/>
          </a:prstGeom>
          <a:solidFill>
            <a:schemeClr val="tx2"/>
          </a:solidFill>
        </p:spPr>
        <p:txBody>
          <a:bodyPr wrap="square" lIns="128016" tIns="64008" rIns="128016" bIns="64008" rtlCol="0" anchor="ctr">
            <a:noAutofit/>
          </a:bodyPr>
          <a:lstStyle/>
          <a:p>
            <a:pPr>
              <a:lnSpc>
                <a:spcPct val="114000"/>
              </a:lnSpc>
              <a:defRPr/>
            </a:pPr>
            <a:r>
              <a:rPr lang="ja-JP" altLang="en-US" sz="12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国内外富裕層が求めるサービスや商品の事例研究</a:t>
            </a:r>
            <a:endParaRPr lang="en-US" altLang="ja-JP" sz="12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8121AF1-683A-4036-AB30-17BEA12229E8}"/>
              </a:ext>
            </a:extLst>
          </p:cNvPr>
          <p:cNvSpPr txBox="1"/>
          <p:nvPr/>
        </p:nvSpPr>
        <p:spPr>
          <a:xfrm>
            <a:off x="4412158" y="5098871"/>
            <a:ext cx="2417986" cy="79091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noAutofit/>
          </a:bodyPr>
          <a:lstStyle/>
          <a:p>
            <a:pPr>
              <a:lnSpc>
                <a:spcPct val="114000"/>
              </a:lnSpc>
              <a:defRPr/>
            </a:pP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さまざまな角度からメンバーと研究、観察、共有、意見交換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8" name="二等辺三角形 7">
            <a:extLst>
              <a:ext uri="{FF2B5EF4-FFF2-40B4-BE49-F238E27FC236}">
                <a16:creationId xmlns:a16="http://schemas.microsoft.com/office/drawing/2014/main" id="{ECD93A41-32D0-4C1D-83E4-AE379807EC42}"/>
              </a:ext>
            </a:extLst>
          </p:cNvPr>
          <p:cNvSpPr/>
          <p:nvPr/>
        </p:nvSpPr>
        <p:spPr>
          <a:xfrm rot="16200000">
            <a:off x="3861991" y="5483063"/>
            <a:ext cx="890027" cy="157769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9EFD96E-22DC-4AAE-A7C5-8A31FBBFA5DB}"/>
              </a:ext>
            </a:extLst>
          </p:cNvPr>
          <p:cNvSpPr txBox="1"/>
          <p:nvPr/>
        </p:nvSpPr>
        <p:spPr>
          <a:xfrm>
            <a:off x="271234" y="4697034"/>
            <a:ext cx="6495041" cy="321242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また、下記活動を通じて、</a:t>
            </a:r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富裕層顧客獲得に向けたケイパビリティ向上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を継続的に図っていきます。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2692B41-1C3B-4803-A95D-F509A4EBD567}"/>
              </a:ext>
            </a:extLst>
          </p:cNvPr>
          <p:cNvSpPr txBox="1"/>
          <p:nvPr/>
        </p:nvSpPr>
        <p:spPr>
          <a:xfrm>
            <a:off x="259888" y="6082124"/>
            <a:ext cx="6007103" cy="29694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>
              <a:lnSpc>
                <a:spcPct val="114000"/>
              </a:lnSpc>
              <a:defRPr/>
            </a:pP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対話には</a:t>
            </a:r>
            <a:r>
              <a:rPr lang="en-US" altLang="ja-JP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Zoom</a:t>
            </a:r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などのリモートデバイスをフル活用いたします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55C30EA-9458-40E3-A871-99780D565F7F}"/>
              </a:ext>
            </a:extLst>
          </p:cNvPr>
          <p:cNvSpPr txBox="1"/>
          <p:nvPr/>
        </p:nvSpPr>
        <p:spPr>
          <a:xfrm>
            <a:off x="280581" y="5767174"/>
            <a:ext cx="3889568" cy="280261"/>
          </a:xfrm>
          <a:prstGeom prst="roundRect">
            <a:avLst/>
          </a:prstGeom>
          <a:solidFill>
            <a:schemeClr val="tx2"/>
          </a:solidFill>
        </p:spPr>
        <p:txBody>
          <a:bodyPr wrap="square" lIns="128016" tIns="64008" rIns="128016" bIns="64008" rtlCol="0" anchor="ctr">
            <a:noAutofit/>
          </a:bodyPr>
          <a:lstStyle/>
          <a:p>
            <a:pPr>
              <a:lnSpc>
                <a:spcPct val="114000"/>
              </a:lnSpc>
              <a:defRPr/>
            </a:pPr>
            <a:r>
              <a:rPr lang="ja-JP" altLang="en-US" sz="12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富裕層向けの商品開発、販路の確立等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C5D51044-E9AF-4BD7-B69F-55632BE29DFD}"/>
              </a:ext>
            </a:extLst>
          </p:cNvPr>
          <p:cNvGrpSpPr/>
          <p:nvPr/>
        </p:nvGrpSpPr>
        <p:grpSpPr>
          <a:xfrm>
            <a:off x="4771974" y="5623553"/>
            <a:ext cx="1589438" cy="601835"/>
            <a:chOff x="4632165" y="2599180"/>
            <a:chExt cx="1906908" cy="722044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663A9A37-2BA3-44BF-A65A-9A04CFD197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20153" y="2607099"/>
              <a:ext cx="516567" cy="516567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73219AA2-56DD-4F69-ABCD-CC7A94CB36D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29459" y="2794704"/>
              <a:ext cx="516567" cy="516567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D62B99B7-F7A7-4016-B9CE-2AFADD6A1DD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634518" y="2599180"/>
              <a:ext cx="516567" cy="516567"/>
            </a:xfrm>
            <a:prstGeom prst="rect">
              <a:avLst/>
            </a:prstGeom>
          </p:spPr>
        </p:pic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6DF18B55-CE47-4C18-91DF-E55C646F40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6022506" y="2804657"/>
              <a:ext cx="516567" cy="516567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E7DF4CEB-7B10-4D7B-9003-A6C2B6FFD9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32165" y="2794704"/>
              <a:ext cx="516567" cy="516567"/>
            </a:xfrm>
            <a:prstGeom prst="rect">
              <a:avLst/>
            </a:prstGeom>
          </p:spPr>
        </p:pic>
      </p:grpSp>
      <p:sp>
        <p:nvSpPr>
          <p:cNvPr id="44" name="直角三角形 43">
            <a:extLst>
              <a:ext uri="{FF2B5EF4-FFF2-40B4-BE49-F238E27FC236}">
                <a16:creationId xmlns:a16="http://schemas.microsoft.com/office/drawing/2014/main" id="{3C615D57-B455-422E-9966-EDAF5DEACBA0}"/>
              </a:ext>
            </a:extLst>
          </p:cNvPr>
          <p:cNvSpPr/>
          <p:nvPr/>
        </p:nvSpPr>
        <p:spPr>
          <a:xfrm>
            <a:off x="1994494" y="6451023"/>
            <a:ext cx="230871" cy="286893"/>
          </a:xfrm>
          <a:prstGeom prst="rt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4AB2ACB2-BBC6-40FF-9517-1E4CE08598FF}"/>
              </a:ext>
            </a:extLst>
          </p:cNvPr>
          <p:cNvSpPr/>
          <p:nvPr/>
        </p:nvSpPr>
        <p:spPr>
          <a:xfrm>
            <a:off x="5017727" y="1134000"/>
            <a:ext cx="1707945" cy="1476094"/>
          </a:xfrm>
          <a:prstGeom prst="roundRect">
            <a:avLst>
              <a:gd name="adj" fmla="val 8041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富裕層を</a:t>
            </a:r>
            <a:endParaRPr kumimoji="1"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顧客として</a:t>
            </a:r>
            <a:endParaRPr kumimoji="1"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抑える事業者は</a:t>
            </a:r>
            <a:endParaRPr kumimoji="1"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スパ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エステ</a:t>
            </a:r>
            <a:endParaRPr kumimoji="1"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ビジネスを制す！</a:t>
            </a: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9E3B8A98-0E5A-4EF3-99C6-D45C1A9BA76C}"/>
              </a:ext>
            </a:extLst>
          </p:cNvPr>
          <p:cNvSpPr/>
          <p:nvPr/>
        </p:nvSpPr>
        <p:spPr>
          <a:xfrm>
            <a:off x="5017727" y="2747042"/>
            <a:ext cx="1707945" cy="1476094"/>
          </a:xfrm>
          <a:prstGeom prst="roundRect">
            <a:avLst>
              <a:gd name="adj" fmla="val 8041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10,000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円</a:t>
            </a:r>
            <a:r>
              <a:rPr kumimoji="1"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/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人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から</a:t>
            </a:r>
            <a:endParaRPr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始めることが</a:t>
            </a:r>
            <a:endParaRPr kumimoji="1" lang="en-US" altLang="ja-JP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できる！</a:t>
            </a:r>
            <a:endParaRPr kumimoji="1" lang="ja-JP" altLang="en-US" sz="1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四角形: 角を丸くする 45">
            <a:extLst>
              <a:ext uri="{FF2B5EF4-FFF2-40B4-BE49-F238E27FC236}">
                <a16:creationId xmlns:a16="http://schemas.microsoft.com/office/drawing/2014/main" id="{E7C15F0E-5067-4A85-BE24-C21280300D00}"/>
              </a:ext>
            </a:extLst>
          </p:cNvPr>
          <p:cNvSpPr/>
          <p:nvPr/>
        </p:nvSpPr>
        <p:spPr>
          <a:xfrm>
            <a:off x="4239249" y="352340"/>
            <a:ext cx="2470107" cy="58777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20000"/>
              </a:lnSpc>
            </a:pPr>
            <a:r>
              <a:rPr kumimoji="1"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富裕層の顧客化</a:t>
            </a:r>
            <a:endParaRPr kumimoji="1"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ja-JP" altLang="en-US" sz="1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への第一歩の決定版！</a:t>
            </a:r>
            <a:endParaRPr kumimoji="1" lang="en-US" altLang="ja-JP" sz="14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7EFEE5-4B39-402F-9925-8393C919CF55}"/>
              </a:ext>
            </a:extLst>
          </p:cNvPr>
          <p:cNvSpPr txBox="1"/>
          <p:nvPr/>
        </p:nvSpPr>
        <p:spPr>
          <a:xfrm>
            <a:off x="5017727" y="9297234"/>
            <a:ext cx="19255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100" u="sng" kern="0" dirty="0">
                <a:solidFill>
                  <a:srgbClr val="0563C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  <a:hlinkClick r:id="rId6"/>
              </a:rPr>
              <a:t>otoiawase@branding.co.jp</a:t>
            </a:r>
            <a:r>
              <a:rPr lang="en-US" altLang="ja-JP" sz="1100" kern="0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 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C7A1F8F-FE09-42AC-B974-B4EA4EBBEEC3}"/>
              </a:ext>
            </a:extLst>
          </p:cNvPr>
          <p:cNvSpPr txBox="1"/>
          <p:nvPr/>
        </p:nvSpPr>
        <p:spPr>
          <a:xfrm>
            <a:off x="3666213" y="9320676"/>
            <a:ext cx="15034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お問合せはこちらへ</a:t>
            </a:r>
            <a:endParaRPr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941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4664</TotalTime>
  <Words>280</Words>
  <Application>Microsoft Office PowerPoint</Application>
  <PresentationFormat>A4 210 x 297 mm</PresentationFormat>
  <Paragraphs>48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游ゴシック</vt:lpstr>
      <vt:lpstr>Arial</vt:lpstr>
      <vt:lpstr>Calibri</vt:lpstr>
      <vt:lpstr>Century Gothic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acer</dc:creator>
  <cp:lastModifiedBy>sakaiy45@gmail.com</cp:lastModifiedBy>
  <cp:revision>240</cp:revision>
  <cp:lastPrinted>2018-03-01T07:54:22Z</cp:lastPrinted>
  <dcterms:created xsi:type="dcterms:W3CDTF">2015-12-24T01:19:39Z</dcterms:created>
  <dcterms:modified xsi:type="dcterms:W3CDTF">2021-01-12T16:22:51Z</dcterms:modified>
</cp:coreProperties>
</file>