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305"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9900"/>
    <a:srgbClr val="C9600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5808" autoAdjust="0"/>
  </p:normalViewPr>
  <p:slideViewPr>
    <p:cSldViewPr showGuides="1">
      <p:cViewPr varScale="1">
        <p:scale>
          <a:sx n="74" d="100"/>
          <a:sy n="74" d="100"/>
        </p:scale>
        <p:origin x="114" y="54"/>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7461"/>
          </a:xfrm>
          <a:prstGeom prst="rect">
            <a:avLst/>
          </a:prstGeom>
        </p:spPr>
        <p:txBody>
          <a:bodyPr vert="horz" lIns="62989" tIns="31495" rIns="62989" bIns="31495"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9" y="1"/>
            <a:ext cx="2950765" cy="497461"/>
          </a:xfrm>
          <a:prstGeom prst="rect">
            <a:avLst/>
          </a:prstGeom>
        </p:spPr>
        <p:txBody>
          <a:bodyPr vert="horz" lIns="62989" tIns="31495" rIns="62989" bIns="31495" rtlCol="0"/>
          <a:lstStyle>
            <a:lvl1pPr algn="r">
              <a:defRPr sz="800"/>
            </a:lvl1pPr>
          </a:lstStyle>
          <a:p>
            <a:fld id="{FA652B76-B6BD-4E6F-A7FD-8D5183C24122}" type="datetimeFigureOut">
              <a:rPr kumimoji="1" lang="ja-JP" altLang="en-US" smtClean="0"/>
              <a:t>2020/4/15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89" tIns="31495" rIns="62989" bIns="31495" rtlCol="0" anchor="ctr"/>
          <a:lstStyle/>
          <a:p>
            <a:endParaRPr lang="ja-JP" altLang="en-US"/>
          </a:p>
        </p:txBody>
      </p:sp>
      <p:sp>
        <p:nvSpPr>
          <p:cNvPr id="5" name="ノート プレースホルダー 4"/>
          <p:cNvSpPr>
            <a:spLocks noGrp="1"/>
          </p:cNvSpPr>
          <p:nvPr>
            <p:ph type="body" sz="quarter" idx="3"/>
          </p:nvPr>
        </p:nvSpPr>
        <p:spPr>
          <a:xfrm>
            <a:off x="680612" y="4720939"/>
            <a:ext cx="5445978" cy="4472757"/>
          </a:xfrm>
          <a:prstGeom prst="rect">
            <a:avLst/>
          </a:prstGeom>
        </p:spPr>
        <p:txBody>
          <a:bodyPr vert="horz" lIns="62989" tIns="31495" rIns="62989" bIns="314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79"/>
            <a:ext cx="2949678" cy="496363"/>
          </a:xfrm>
          <a:prstGeom prst="rect">
            <a:avLst/>
          </a:prstGeom>
        </p:spPr>
        <p:txBody>
          <a:bodyPr vert="horz" lIns="62989" tIns="31495" rIns="62989" bIns="31495"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9" y="9440779"/>
            <a:ext cx="2950765" cy="496363"/>
          </a:xfrm>
          <a:prstGeom prst="rect">
            <a:avLst/>
          </a:prstGeom>
        </p:spPr>
        <p:txBody>
          <a:bodyPr vert="horz" lIns="62989" tIns="31495" rIns="62989" bIns="31495" rtlCol="0" anchor="b"/>
          <a:lstStyle>
            <a:lvl1pPr algn="r">
              <a:defRPr sz="800"/>
            </a:lvl1pPr>
          </a:lstStyle>
          <a:p>
            <a:fld id="{52F697DB-A643-4315-B87F-BB8CF5424538}" type="slidenum">
              <a:rPr kumimoji="1" lang="ja-JP" altLang="en-US" smtClean="0"/>
              <a:t>‹#›</a:t>
            </a:fld>
            <a:endParaRPr kumimoji="1" lang="ja-JP" altLang="en-US"/>
          </a:p>
        </p:txBody>
      </p:sp>
    </p:spTree>
    <p:extLst>
      <p:ext uri="{BB962C8B-B14F-4D97-AF65-F5344CB8AC3E}">
        <p14:creationId xmlns:p14="http://schemas.microsoft.com/office/powerpoint/2010/main" val="33035960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grpSp>
        <p:nvGrpSpPr>
          <p:cNvPr id="18" name="グループ化 6"/>
          <p:cNvGrpSpPr>
            <a:grpSpLocks/>
          </p:cNvGrpSpPr>
          <p:nvPr userDrawn="1"/>
        </p:nvGrpSpPr>
        <p:grpSpPr bwMode="auto">
          <a:xfrm>
            <a:off x="1" y="5033934"/>
            <a:ext cx="12801599" cy="400110"/>
            <a:chOff x="14266" y="-28611"/>
            <a:chExt cx="9129734" cy="285609"/>
          </a:xfrm>
        </p:grpSpPr>
        <p:sp>
          <p:nvSpPr>
            <p:cNvPr id="19" name="Rectangle 7"/>
            <p:cNvSpPr>
              <a:spLocks noChangeArrowheads="1"/>
            </p:cNvSpPr>
            <p:nvPr/>
          </p:nvSpPr>
          <p:spPr bwMode="auto">
            <a:xfrm>
              <a:off x="14266" y="-33"/>
              <a:ext cx="4558527" cy="228453"/>
            </a:xfrm>
            <a:prstGeom prst="rect">
              <a:avLst/>
            </a:prstGeom>
            <a:solidFill>
              <a:srgbClr val="33CC33"/>
            </a:solidFill>
            <a:ln w="9525">
              <a:noFill/>
              <a:miter lim="800000"/>
              <a:headEnd/>
              <a:tailEnd/>
            </a:ln>
            <a:effectLst/>
          </p:spPr>
          <p:txBody>
            <a:bodyPr wrap="none" anchor="ctr"/>
            <a:lstStyle/>
            <a:p>
              <a:pPr>
                <a:defRPr/>
              </a:pPr>
              <a:endParaRPr lang="ja-JP" altLang="en-US"/>
            </a:p>
          </p:txBody>
        </p:sp>
        <p:sp>
          <p:nvSpPr>
            <p:cNvPr id="20" name="Rectangle 8"/>
            <p:cNvSpPr>
              <a:spLocks noChangeArrowheads="1"/>
            </p:cNvSpPr>
            <p:nvPr/>
          </p:nvSpPr>
          <p:spPr bwMode="auto">
            <a:xfrm>
              <a:off x="4572793" y="-33"/>
              <a:ext cx="3048000" cy="228453"/>
            </a:xfrm>
            <a:prstGeom prst="rect">
              <a:avLst/>
            </a:prstGeom>
            <a:solidFill>
              <a:srgbClr val="66FF33"/>
            </a:solidFill>
            <a:ln w="9525">
              <a:noFill/>
              <a:miter lim="800000"/>
              <a:headEnd/>
              <a:tailEnd/>
            </a:ln>
            <a:effectLst/>
          </p:spPr>
          <p:txBody>
            <a:bodyPr wrap="none" anchor="ctr"/>
            <a:lstStyle/>
            <a:p>
              <a:pPr>
                <a:defRPr/>
              </a:pPr>
              <a:endParaRPr lang="ja-JP" altLang="en-US"/>
            </a:p>
          </p:txBody>
        </p:sp>
        <p:sp>
          <p:nvSpPr>
            <p:cNvPr id="21" name="Rectangle 9"/>
            <p:cNvSpPr>
              <a:spLocks noChangeArrowheads="1"/>
            </p:cNvSpPr>
            <p:nvPr/>
          </p:nvSpPr>
          <p:spPr bwMode="auto">
            <a:xfrm>
              <a:off x="7620793" y="-33"/>
              <a:ext cx="1523207" cy="228453"/>
            </a:xfrm>
            <a:prstGeom prst="rect">
              <a:avLst/>
            </a:prstGeom>
            <a:solidFill>
              <a:srgbClr val="DDDDDD"/>
            </a:solidFill>
            <a:ln w="9525">
              <a:noFill/>
              <a:miter lim="800000"/>
              <a:headEnd/>
              <a:tailEnd/>
            </a:ln>
            <a:effectLst/>
          </p:spPr>
          <p:txBody>
            <a:bodyPr wrap="none" anchor="ctr"/>
            <a:lstStyle/>
            <a:p>
              <a:pPr>
                <a:defRPr/>
              </a:pPr>
              <a:endParaRPr lang="ja-JP" altLang="en-US"/>
            </a:p>
          </p:txBody>
        </p:sp>
        <p:sp>
          <p:nvSpPr>
            <p:cNvPr id="22" name="Text Box 10"/>
            <p:cNvSpPr txBox="1">
              <a:spLocks noChangeArrowheads="1"/>
            </p:cNvSpPr>
            <p:nvPr/>
          </p:nvSpPr>
          <p:spPr bwMode="auto">
            <a:xfrm>
              <a:off x="57062" y="-28611"/>
              <a:ext cx="4275856" cy="285609"/>
            </a:xfrm>
            <a:prstGeom prst="rect">
              <a:avLst/>
            </a:prstGeom>
            <a:noFill/>
            <a:ln>
              <a:noFill/>
            </a:ln>
            <a:effec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2000" dirty="0">
                  <a:solidFill>
                    <a:schemeClr val="bg1"/>
                  </a:solidFill>
                  <a:latin typeface="Century Gothic" pitchFamily="34" charset="0"/>
                </a:rPr>
                <a:t>HighNetWorthLab,Pte,Ltd. / Root &amp; Partners Ltd</a:t>
              </a: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8016" tIns="64008" rIns="128016" bIns="64008"/>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40080" y="2240281"/>
            <a:ext cx="11521440" cy="6336348"/>
          </a:xfrm>
          <a:prstGeom prst="rect">
            <a:avLst/>
          </a:prstGeom>
        </p:spPr>
        <p:txBody>
          <a:bodyPr vert="eaVert" lIns="128016" tIns="64008" rIns="128016" bIns="64008"/>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5" name="フッター プレースホルダ 4"/>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6" name="スライド番号プレースホルダ 5"/>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a:prstGeom prst="rect">
            <a:avLst/>
          </a:prstGeom>
        </p:spPr>
        <p:txBody>
          <a:bodyPr vert="eaVert" lIns="128016" tIns="64008" rIns="128016" bIns="64008"/>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40080" y="384494"/>
            <a:ext cx="8427720" cy="8192135"/>
          </a:xfrm>
          <a:prstGeom prst="rect">
            <a:avLst/>
          </a:prstGeom>
        </p:spPr>
        <p:txBody>
          <a:bodyPr vert="eaVert" lIns="128016" tIns="64008" rIns="128016" bIns="64008"/>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5" name="フッター プレースホルダ 4"/>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6" name="スライド番号プレースホルダ 5"/>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640080" y="2240282"/>
            <a:ext cx="11521440" cy="633634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40080" y="8898892"/>
            <a:ext cx="2987040" cy="511174"/>
          </a:xfrm>
          <a:prstGeom prst="rect">
            <a:avLst/>
          </a:prstGeom>
        </p:spPr>
        <p:txBody>
          <a:bodyPr/>
          <a:lstStyle/>
          <a:p>
            <a:fld id="{B1D19CCE-6CCC-4CD1-8E8B-85BE37F649C5}" type="datetimeFigureOut">
              <a:rPr kumimoji="1" lang="ja-JP" altLang="en-US" smtClean="0"/>
              <a:t>2020/4/15</a:t>
            </a:fld>
            <a:endParaRPr kumimoji="1" lang="ja-JP" altLang="en-US"/>
          </a:p>
        </p:txBody>
      </p:sp>
      <p:sp>
        <p:nvSpPr>
          <p:cNvPr id="5" name="フッター プレースホルダー 4"/>
          <p:cNvSpPr>
            <a:spLocks noGrp="1"/>
          </p:cNvSpPr>
          <p:nvPr>
            <p:ph type="ftr" sz="quarter" idx="11"/>
          </p:nvPr>
        </p:nvSpPr>
        <p:spPr>
          <a:xfrm>
            <a:off x="4373880" y="8898892"/>
            <a:ext cx="4053840" cy="511174"/>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9174480" y="8898892"/>
            <a:ext cx="2987040" cy="511174"/>
          </a:xfrm>
          <a:prstGeom prst="rect">
            <a:avLst/>
          </a:prstGeom>
        </p:spPr>
        <p:txBody>
          <a:bodyPr/>
          <a:lstStyle/>
          <a:p>
            <a:fld id="{E339FEAE-9FB6-4592-97E7-2723363930C1}" type="slidenum">
              <a:rPr kumimoji="1" lang="ja-JP" altLang="en-US" smtClean="0"/>
              <a:t>‹#›</a:t>
            </a:fld>
            <a:endParaRPr kumimoji="1" lang="ja-JP" altLang="en-US"/>
          </a:p>
        </p:txBody>
      </p:sp>
    </p:spTree>
    <p:extLst>
      <p:ext uri="{BB962C8B-B14F-4D97-AF65-F5344CB8AC3E}">
        <p14:creationId xmlns:p14="http://schemas.microsoft.com/office/powerpoint/2010/main" val="17609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grpSp>
        <p:nvGrpSpPr>
          <p:cNvPr id="7" name="グループ化 6"/>
          <p:cNvGrpSpPr>
            <a:grpSpLocks/>
          </p:cNvGrpSpPr>
          <p:nvPr userDrawn="1"/>
        </p:nvGrpSpPr>
        <p:grpSpPr bwMode="auto">
          <a:xfrm>
            <a:off x="0" y="0"/>
            <a:ext cx="12801600" cy="320040"/>
            <a:chOff x="0" y="-33"/>
            <a:chExt cx="9144000" cy="228453"/>
          </a:xfrm>
        </p:grpSpPr>
        <p:sp>
          <p:nvSpPr>
            <p:cNvPr id="8" name="Rectangle 7"/>
            <p:cNvSpPr>
              <a:spLocks noChangeArrowheads="1"/>
            </p:cNvSpPr>
            <p:nvPr/>
          </p:nvSpPr>
          <p:spPr bwMode="auto">
            <a:xfrm>
              <a:off x="0" y="-33"/>
              <a:ext cx="4572000" cy="228453"/>
            </a:xfrm>
            <a:prstGeom prst="rect">
              <a:avLst/>
            </a:prstGeom>
            <a:solidFill>
              <a:srgbClr val="33CC33"/>
            </a:solidFill>
            <a:ln w="9525">
              <a:noFill/>
              <a:miter lim="800000"/>
              <a:headEnd/>
              <a:tailEnd/>
            </a:ln>
            <a:effectLst/>
          </p:spPr>
          <p:txBody>
            <a:bodyPr wrap="none" anchor="ctr"/>
            <a:lstStyle/>
            <a:p>
              <a:pPr>
                <a:defRPr/>
              </a:pPr>
              <a:endParaRPr lang="ja-JP" altLang="en-US"/>
            </a:p>
          </p:txBody>
        </p:sp>
        <p:sp>
          <p:nvSpPr>
            <p:cNvPr id="9" name="Rectangle 8"/>
            <p:cNvSpPr>
              <a:spLocks noChangeArrowheads="1"/>
            </p:cNvSpPr>
            <p:nvPr/>
          </p:nvSpPr>
          <p:spPr bwMode="auto">
            <a:xfrm>
              <a:off x="4572000" y="-33"/>
              <a:ext cx="3048000" cy="228453"/>
            </a:xfrm>
            <a:prstGeom prst="rect">
              <a:avLst/>
            </a:prstGeom>
            <a:solidFill>
              <a:srgbClr val="66FF33"/>
            </a:solidFill>
            <a:ln w="9525">
              <a:noFill/>
              <a:miter lim="800000"/>
              <a:headEnd/>
              <a:tailEnd/>
            </a:ln>
            <a:effectLst/>
          </p:spPr>
          <p:txBody>
            <a:bodyPr wrap="none" anchor="ctr"/>
            <a:lstStyle/>
            <a:p>
              <a:pPr>
                <a:defRPr/>
              </a:pPr>
              <a:endParaRPr lang="ja-JP" altLang="en-US"/>
            </a:p>
          </p:txBody>
        </p:sp>
        <p:sp>
          <p:nvSpPr>
            <p:cNvPr id="10" name="Rectangle 9"/>
            <p:cNvSpPr>
              <a:spLocks noChangeArrowheads="1"/>
            </p:cNvSpPr>
            <p:nvPr/>
          </p:nvSpPr>
          <p:spPr bwMode="auto">
            <a:xfrm>
              <a:off x="7620000" y="-33"/>
              <a:ext cx="1524000" cy="228453"/>
            </a:xfrm>
            <a:prstGeom prst="rect">
              <a:avLst/>
            </a:prstGeom>
            <a:solidFill>
              <a:srgbClr val="DDDDDD"/>
            </a:solidFill>
            <a:ln w="9525">
              <a:noFill/>
              <a:miter lim="800000"/>
              <a:headEnd/>
              <a:tailEnd/>
            </a:ln>
            <a:effectLst/>
          </p:spPr>
          <p:txBody>
            <a:bodyPr wrap="none" anchor="ctr"/>
            <a:lstStyle/>
            <a:p>
              <a:pPr>
                <a:defRPr/>
              </a:pPr>
              <a:endParaRPr lang="ja-JP" altLang="en-US"/>
            </a:p>
          </p:txBody>
        </p:sp>
        <p:sp>
          <p:nvSpPr>
            <p:cNvPr id="11" name="Text Box 10"/>
            <p:cNvSpPr txBox="1">
              <a:spLocks noChangeArrowheads="1"/>
            </p:cNvSpPr>
            <p:nvPr/>
          </p:nvSpPr>
          <p:spPr bwMode="auto">
            <a:xfrm>
              <a:off x="57150" y="4344"/>
              <a:ext cx="3040209" cy="219699"/>
            </a:xfrm>
            <a:prstGeom prst="rect">
              <a:avLst/>
            </a:prstGeom>
            <a:noFill/>
            <a:ln>
              <a:noFill/>
            </a:ln>
            <a:effectLst/>
          </p:spPr>
          <p:txBody>
            <a:bodyPr wrap="none">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a:defRPr/>
              </a:pPr>
              <a:r>
                <a:rPr lang="en-US" altLang="ja-JP" sz="1400" dirty="0">
                  <a:solidFill>
                    <a:schemeClr val="bg1"/>
                  </a:solidFill>
                  <a:latin typeface="Century Gothic" pitchFamily="34" charset="0"/>
                </a:rPr>
                <a:t>HighNetWorthLab,Pte,Ltd. / Root &amp; Partners Ltd</a:t>
              </a:r>
            </a:p>
          </p:txBody>
        </p:sp>
      </p:grpSp>
      <p:cxnSp>
        <p:nvCxnSpPr>
          <p:cNvPr id="12" name="直線コネクタ 11"/>
          <p:cNvCxnSpPr/>
          <p:nvPr userDrawn="1"/>
        </p:nvCxnSpPr>
        <p:spPr>
          <a:xfrm>
            <a:off x="-20003" y="1071245"/>
            <a:ext cx="4404996"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3" name="グループ化 11"/>
          <p:cNvGrpSpPr>
            <a:grpSpLocks/>
          </p:cNvGrpSpPr>
          <p:nvPr userDrawn="1"/>
        </p:nvGrpSpPr>
        <p:grpSpPr bwMode="auto">
          <a:xfrm rot="10800000">
            <a:off x="0" y="9134475"/>
            <a:ext cx="12801600" cy="80010"/>
            <a:chOff x="0" y="0"/>
            <a:chExt cx="9144000" cy="228600"/>
          </a:xfrm>
        </p:grpSpPr>
        <p:sp>
          <p:nvSpPr>
            <p:cNvPr id="14" name="Rectangle 7"/>
            <p:cNvSpPr>
              <a:spLocks noChangeArrowheads="1"/>
            </p:cNvSpPr>
            <p:nvPr/>
          </p:nvSpPr>
          <p:spPr bwMode="auto">
            <a:xfrm>
              <a:off x="1587" y="0"/>
              <a:ext cx="4572000" cy="228600"/>
            </a:xfrm>
            <a:prstGeom prst="rect">
              <a:avLst/>
            </a:prstGeom>
            <a:solidFill>
              <a:srgbClr val="33CC33"/>
            </a:solidFill>
            <a:ln w="9525">
              <a:noFill/>
              <a:miter lim="800000"/>
              <a:headEnd/>
              <a:tailEnd/>
            </a:ln>
            <a:effectLst/>
          </p:spPr>
          <p:txBody>
            <a:bodyPr wrap="none" anchor="ctr"/>
            <a:lstStyle/>
            <a:p>
              <a:pPr>
                <a:defRPr/>
              </a:pPr>
              <a:endParaRPr lang="ja-JP" altLang="en-US"/>
            </a:p>
          </p:txBody>
        </p:sp>
        <p:sp>
          <p:nvSpPr>
            <p:cNvPr id="15" name="Rectangle 8"/>
            <p:cNvSpPr>
              <a:spLocks noChangeArrowheads="1"/>
            </p:cNvSpPr>
            <p:nvPr/>
          </p:nvSpPr>
          <p:spPr bwMode="auto">
            <a:xfrm>
              <a:off x="4573587" y="0"/>
              <a:ext cx="3048000" cy="228600"/>
            </a:xfrm>
            <a:prstGeom prst="rect">
              <a:avLst/>
            </a:prstGeom>
            <a:solidFill>
              <a:srgbClr val="66FF33"/>
            </a:solidFill>
            <a:ln w="9525">
              <a:noFill/>
              <a:miter lim="800000"/>
              <a:headEnd/>
              <a:tailEnd/>
            </a:ln>
            <a:effectLst/>
          </p:spPr>
          <p:txBody>
            <a:bodyPr wrap="none" anchor="ctr"/>
            <a:lstStyle/>
            <a:p>
              <a:pPr>
                <a:defRPr/>
              </a:pPr>
              <a:endParaRPr lang="ja-JP" altLang="en-US"/>
            </a:p>
          </p:txBody>
        </p:sp>
        <p:sp>
          <p:nvSpPr>
            <p:cNvPr id="16" name="Rectangle 9"/>
            <p:cNvSpPr>
              <a:spLocks noChangeArrowheads="1"/>
            </p:cNvSpPr>
            <p:nvPr/>
          </p:nvSpPr>
          <p:spPr bwMode="auto">
            <a:xfrm>
              <a:off x="7621587" y="0"/>
              <a:ext cx="1524001" cy="228600"/>
            </a:xfrm>
            <a:prstGeom prst="rect">
              <a:avLst/>
            </a:prstGeom>
            <a:solidFill>
              <a:srgbClr val="DDDDDD"/>
            </a:solidFill>
            <a:ln w="9525">
              <a:noFill/>
              <a:miter lim="800000"/>
              <a:headEnd/>
              <a:tailEnd/>
            </a:ln>
            <a:effectLst/>
          </p:spPr>
          <p:txBody>
            <a:bodyPr wrap="none" anchor="ctr"/>
            <a:lstStyle/>
            <a:p>
              <a:pPr>
                <a:defRPr/>
              </a:pPr>
              <a:endParaRPr lang="ja-JP" altLang="en-US"/>
            </a:p>
          </p:txBody>
        </p:sp>
      </p:grpSp>
      <p:sp>
        <p:nvSpPr>
          <p:cNvPr id="2" name="テキスト ボックス 1"/>
          <p:cNvSpPr txBox="1"/>
          <p:nvPr userDrawn="1"/>
        </p:nvSpPr>
        <p:spPr>
          <a:xfrm>
            <a:off x="8201000" y="9300126"/>
            <a:ext cx="4543231" cy="246221"/>
          </a:xfrm>
          <a:prstGeom prst="rect">
            <a:avLst/>
          </a:prstGeom>
          <a:noFill/>
        </p:spPr>
        <p:txBody>
          <a:bodyPr wrap="none" rtlCol="0">
            <a:spAutoFit/>
          </a:bodyPr>
          <a:lstStyle/>
          <a:p>
            <a:pPr marL="0" marR="0" indent="0" algn="r" defTabSz="1280160" rtl="0" eaLnBrk="1" fontAlgn="auto" latinLnBrk="0" hangingPunct="1">
              <a:lnSpc>
                <a:spcPct val="100000"/>
              </a:lnSpc>
              <a:spcBef>
                <a:spcPts val="0"/>
              </a:spcBef>
              <a:spcAft>
                <a:spcPts val="0"/>
              </a:spcAft>
              <a:buClrTx/>
              <a:buSzTx/>
              <a:buFontTx/>
              <a:buNone/>
              <a:tabLst/>
              <a:defRPr/>
            </a:pPr>
            <a:r>
              <a:rPr kumimoji="0" lang="en-US" altLang="ja-JP" sz="1000" dirty="0">
                <a:solidFill>
                  <a:srgbClr val="4D4D4D"/>
                </a:solidFill>
                <a:latin typeface="Times New Roman" pitchFamily="18" charset="0"/>
                <a:cs typeface="Times New Roman" pitchFamily="18" charset="0"/>
              </a:rPr>
              <a:t>copyright ⓒ HighNetWorthLab,Pte,Ltd. / Root &amp; Partners Ltd All Right Reserved</a:t>
            </a:r>
          </a:p>
        </p:txBody>
      </p:sp>
      <p:sp>
        <p:nvSpPr>
          <p:cNvPr id="17" name="スライド番号プレースホルダ 5"/>
          <p:cNvSpPr>
            <a:spLocks noGrp="1"/>
          </p:cNvSpPr>
          <p:nvPr>
            <p:ph type="sldNum" sz="quarter" idx="12"/>
          </p:nvPr>
        </p:nvSpPr>
        <p:spPr>
          <a:xfrm>
            <a:off x="0" y="9300126"/>
            <a:ext cx="432048" cy="246221"/>
          </a:xfrm>
          <a:prstGeom prst="rect">
            <a:avLst/>
          </a:prstGeom>
        </p:spPr>
        <p:txBody>
          <a:bodyPr lIns="128016" tIns="64008" rIns="128016" bIns="64008"/>
          <a:lstStyle>
            <a:lvl1pPr>
              <a:defRPr sz="1000">
                <a:latin typeface="Arial" panose="020B0604020202020204" pitchFamily="34" charset="0"/>
                <a:cs typeface="Arial" panose="020B0604020202020204" pitchFamily="34" charset="0"/>
              </a:defRPr>
            </a:lvl1pPr>
          </a:lstStyle>
          <a:p>
            <a:fld id="{A995835D-5D69-476D-B9C9-04D11B1C60A2}" type="slidenum">
              <a:rPr lang="ja-JP" altLang="en-US" smtClean="0"/>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a:prstGeom prst="rect">
            <a:avLst/>
          </a:prstGeom>
        </p:spPr>
        <p:txBody>
          <a:bodyPr lIns="128016" tIns="64008" rIns="128016" bIns="64008" anchor="t"/>
          <a:lstStyle>
            <a:lvl1pPr algn="l">
              <a:defRPr sz="56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1011238" y="4069399"/>
            <a:ext cx="10881360" cy="2100262"/>
          </a:xfrm>
          <a:prstGeom prst="rect">
            <a:avLst/>
          </a:prstGeom>
        </p:spPr>
        <p:txBody>
          <a:bodyPr lIns="128016" tIns="64008" rIns="128016" bIns="64008"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5" name="フッター プレースホルダ 4"/>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6" name="スライド番号プレースホルダ 5"/>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8016" tIns="64008" rIns="128016" bIns="64008"/>
          <a:lstStyle/>
          <a:p>
            <a:r>
              <a:rPr kumimoji="1" lang="ja-JP" altLang="en-US"/>
              <a:t>マスタ タイトルの書式設定</a:t>
            </a:r>
          </a:p>
        </p:txBody>
      </p:sp>
      <p:sp>
        <p:nvSpPr>
          <p:cNvPr id="3" name="コンテンツ プレースホルダ 2"/>
          <p:cNvSpPr>
            <a:spLocks noGrp="1"/>
          </p:cNvSpPr>
          <p:nvPr>
            <p:ph sz="half" idx="1"/>
          </p:nvPr>
        </p:nvSpPr>
        <p:spPr>
          <a:xfrm>
            <a:off x="640080" y="2240281"/>
            <a:ext cx="5654040" cy="6336348"/>
          </a:xfrm>
          <a:prstGeom prst="rect">
            <a:avLst/>
          </a:prstGeom>
        </p:spPr>
        <p:txBody>
          <a:bodyPr lIns="128016" tIns="64008" rIns="128016" bIns="64008"/>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507480" y="2240281"/>
            <a:ext cx="5654040" cy="6336348"/>
          </a:xfrm>
          <a:prstGeom prst="rect">
            <a:avLst/>
          </a:prstGeom>
        </p:spPr>
        <p:txBody>
          <a:bodyPr lIns="128016" tIns="64008" rIns="128016" bIns="64008"/>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6" name="フッター プレースホルダ 5"/>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7" name="スライド番号プレースホルダ 6"/>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8016" tIns="64008" rIns="128016" bIns="64008"/>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40080" y="2149158"/>
            <a:ext cx="5656263" cy="895667"/>
          </a:xfrm>
          <a:prstGeom prst="rect">
            <a:avLst/>
          </a:prstGeom>
        </p:spPr>
        <p:txBody>
          <a:bodyPr lIns="128016" tIns="64008" rIns="128016" bIns="64008"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40080" y="3044825"/>
            <a:ext cx="5656263" cy="5531803"/>
          </a:xfrm>
          <a:prstGeom prst="rect">
            <a:avLst/>
          </a:prstGeom>
        </p:spPr>
        <p:txBody>
          <a:bodyPr lIns="128016" tIns="64008" rIns="128016" bIns="64008"/>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503036" y="2149158"/>
            <a:ext cx="5658485" cy="895667"/>
          </a:xfrm>
          <a:prstGeom prst="rect">
            <a:avLst/>
          </a:prstGeom>
        </p:spPr>
        <p:txBody>
          <a:bodyPr lIns="128016" tIns="64008" rIns="128016" bIns="64008"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503036" y="3044825"/>
            <a:ext cx="5658485" cy="5531803"/>
          </a:xfrm>
          <a:prstGeom prst="rect">
            <a:avLst/>
          </a:prstGeom>
        </p:spPr>
        <p:txBody>
          <a:bodyPr lIns="128016" tIns="64008" rIns="128016" bIns="64008"/>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8" name="フッター プレースホルダ 7"/>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9" name="スライド番号プレースホルダ 8"/>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a:prstGeom prst="rect">
            <a:avLst/>
          </a:prstGeom>
        </p:spPr>
        <p:txBody>
          <a:bodyPr lIns="128016" tIns="64008" rIns="128016" bIns="64008"/>
          <a:lstStyle/>
          <a:p>
            <a:r>
              <a:rPr kumimoji="1" lang="ja-JP" altLang="en-US"/>
              <a:t>マスタ タイトルの書式設定</a:t>
            </a:r>
          </a:p>
        </p:txBody>
      </p:sp>
      <p:sp>
        <p:nvSpPr>
          <p:cNvPr id="3" name="日付プレースホルダ 2"/>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4" name="フッター プレースホルダ 3"/>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5" name="スライド番号プレースホルダ 4"/>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3" name="フッター プレースホルダ 2"/>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4" name="スライド番号プレースホルダ 3"/>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a:prstGeom prst="rect">
            <a:avLst/>
          </a:prstGeom>
        </p:spPr>
        <p:txBody>
          <a:bodyPr lIns="128016" tIns="64008" rIns="128016" bIns="64008" anchor="b"/>
          <a:lstStyle>
            <a:lvl1pPr algn="l">
              <a:defRPr sz="2800" b="1"/>
            </a:lvl1pPr>
          </a:lstStyle>
          <a:p>
            <a:r>
              <a:rPr kumimoji="1" lang="ja-JP" altLang="en-US"/>
              <a:t>マスタ タイトルの書式設定</a:t>
            </a:r>
          </a:p>
        </p:txBody>
      </p:sp>
      <p:sp>
        <p:nvSpPr>
          <p:cNvPr id="3" name="コンテンツ プレースホルダ 2"/>
          <p:cNvSpPr>
            <a:spLocks noGrp="1"/>
          </p:cNvSpPr>
          <p:nvPr>
            <p:ph idx="1"/>
          </p:nvPr>
        </p:nvSpPr>
        <p:spPr>
          <a:xfrm>
            <a:off x="5005070" y="382271"/>
            <a:ext cx="7156450" cy="8194358"/>
          </a:xfrm>
          <a:prstGeom prst="rect">
            <a:avLst/>
          </a:prstGeom>
        </p:spPr>
        <p:txBody>
          <a:bodyPr lIns="128016" tIns="64008" rIns="128016" bIns="64008"/>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40081" y="2009141"/>
            <a:ext cx="4211638" cy="6567488"/>
          </a:xfrm>
          <a:prstGeom prst="rect">
            <a:avLst/>
          </a:prstGeom>
        </p:spPr>
        <p:txBody>
          <a:bodyPr lIns="128016" tIns="64008" rIns="128016" bIns="64008"/>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6" name="フッター プレースホルダ 5"/>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7" name="スライド番号プレースホルダ 6"/>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a:prstGeom prst="rect">
            <a:avLst/>
          </a:prstGeom>
        </p:spPr>
        <p:txBody>
          <a:bodyPr lIns="128016" tIns="64008" rIns="128016" bIns="64008" anchor="b"/>
          <a:lstStyle>
            <a:lvl1pPr algn="l">
              <a:defRPr sz="2800" b="1"/>
            </a:lvl1pPr>
          </a:lstStyle>
          <a:p>
            <a:r>
              <a:rPr kumimoji="1" lang="ja-JP" altLang="en-US"/>
              <a:t>マスタ タイトルの書式設定</a:t>
            </a:r>
          </a:p>
        </p:txBody>
      </p:sp>
      <p:sp>
        <p:nvSpPr>
          <p:cNvPr id="3" name="図プレースホルダ 2"/>
          <p:cNvSpPr>
            <a:spLocks noGrp="1"/>
          </p:cNvSpPr>
          <p:nvPr>
            <p:ph type="pic" idx="1"/>
          </p:nvPr>
        </p:nvSpPr>
        <p:spPr>
          <a:xfrm>
            <a:off x="2509203" y="857885"/>
            <a:ext cx="7680960" cy="5760720"/>
          </a:xfrm>
          <a:prstGeom prst="rect">
            <a:avLst/>
          </a:prstGeom>
        </p:spPr>
        <p:txBody>
          <a:bodyPr lIns="128016" tIns="64008" rIns="128016" bIns="64008"/>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509203" y="7514273"/>
            <a:ext cx="7680960" cy="1126807"/>
          </a:xfrm>
          <a:prstGeom prst="rect">
            <a:avLst/>
          </a:prstGeom>
        </p:spPr>
        <p:txBody>
          <a:bodyPr lIns="128016" tIns="64008" rIns="128016" bIns="64008"/>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640080" y="8898891"/>
            <a:ext cx="2987040" cy="511175"/>
          </a:xfrm>
          <a:prstGeom prst="rect">
            <a:avLst/>
          </a:prstGeom>
        </p:spPr>
        <p:txBody>
          <a:bodyPr lIns="128016" tIns="64008" rIns="128016" bIns="64008"/>
          <a:lstStyle/>
          <a:p>
            <a:endParaRPr kumimoji="1" lang="ja-JP" altLang="en-US"/>
          </a:p>
        </p:txBody>
      </p:sp>
      <p:sp>
        <p:nvSpPr>
          <p:cNvPr id="6" name="フッター プレースホルダ 5"/>
          <p:cNvSpPr>
            <a:spLocks noGrp="1"/>
          </p:cNvSpPr>
          <p:nvPr>
            <p:ph type="ftr" sz="quarter" idx="11"/>
          </p:nvPr>
        </p:nvSpPr>
        <p:spPr>
          <a:xfrm>
            <a:off x="4373880" y="8898891"/>
            <a:ext cx="4053840" cy="511175"/>
          </a:xfrm>
          <a:prstGeom prst="rect">
            <a:avLst/>
          </a:prstGeom>
        </p:spPr>
        <p:txBody>
          <a:bodyPr lIns="128016" tIns="64008" rIns="128016" bIns="64008"/>
          <a:lstStyle/>
          <a:p>
            <a:endParaRPr kumimoji="1" lang="ja-JP" altLang="en-US"/>
          </a:p>
        </p:txBody>
      </p:sp>
      <p:sp>
        <p:nvSpPr>
          <p:cNvPr id="7" name="スライド番号プレースホルダ 6"/>
          <p:cNvSpPr>
            <a:spLocks noGrp="1"/>
          </p:cNvSpPr>
          <p:nvPr>
            <p:ph type="sldNum" sz="quarter" idx="12"/>
          </p:nvPr>
        </p:nvSpPr>
        <p:spPr>
          <a:xfrm>
            <a:off x="9174480" y="8898891"/>
            <a:ext cx="2987040" cy="511175"/>
          </a:xfrm>
          <a:prstGeom prst="rect">
            <a:avLst/>
          </a:prstGeom>
        </p:spPr>
        <p:txBody>
          <a:bodyPr lIns="128016" tIns="64008" rIns="128016" bIns="64008"/>
          <a:lstStyle/>
          <a:p>
            <a:fld id="{A995835D-5D69-476D-B9C9-04D11B1C60A2}"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5.jpg"/><Relationship Id="rId12"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2.xml"/><Relationship Id="rId6" Type="http://schemas.microsoft.com/office/2007/relationships/hdphoto" Target="../media/hdphoto1.wdp"/><Relationship Id="rId11" Type="http://schemas.openxmlformats.org/officeDocument/2006/relationships/image" Target="../media/image9.jpeg"/><Relationship Id="rId5" Type="http://schemas.openxmlformats.org/officeDocument/2006/relationships/image" Target="../media/image4.png"/><Relationship Id="rId10" Type="http://schemas.openxmlformats.org/officeDocument/2006/relationships/image" Target="../media/image8.jpeg"/><Relationship Id="rId4" Type="http://schemas.openxmlformats.org/officeDocument/2006/relationships/image" Target="../media/image3.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F05C4EA9-FF78-4FE4-B07E-6A00D2E03580}"/>
              </a:ext>
            </a:extLst>
          </p:cNvPr>
          <p:cNvSpPr/>
          <p:nvPr/>
        </p:nvSpPr>
        <p:spPr>
          <a:xfrm>
            <a:off x="11225336" y="6887923"/>
            <a:ext cx="1435380" cy="21611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u="sng" dirty="0">
                <a:solidFill>
                  <a:schemeClr val="tx1"/>
                </a:solidFill>
              </a:rPr>
              <a:t>・送客</a:t>
            </a:r>
            <a:endParaRPr kumimoji="1" lang="en-US" altLang="ja-JP" sz="2000" b="1" u="sng" dirty="0">
              <a:solidFill>
                <a:schemeClr val="tx1"/>
              </a:solidFill>
            </a:endParaRPr>
          </a:p>
          <a:p>
            <a:pPr algn="ctr"/>
            <a:r>
              <a:rPr lang="ja-JP" altLang="en-US" sz="2000" b="1" u="sng" dirty="0">
                <a:solidFill>
                  <a:schemeClr val="tx1"/>
                </a:solidFill>
              </a:rPr>
              <a:t>・</a:t>
            </a:r>
            <a:r>
              <a:rPr lang="en-US" altLang="ja-JP" sz="2000" b="1" u="sng" dirty="0">
                <a:solidFill>
                  <a:schemeClr val="tx1"/>
                </a:solidFill>
              </a:rPr>
              <a:t>Branding</a:t>
            </a:r>
            <a:endParaRPr kumimoji="1" lang="ja-JP" altLang="en-US" sz="2000" b="1" u="sng" dirty="0">
              <a:solidFill>
                <a:schemeClr val="tx1"/>
              </a:solidFill>
            </a:endParaRPr>
          </a:p>
        </p:txBody>
      </p:sp>
      <p:sp>
        <p:nvSpPr>
          <p:cNvPr id="19" name="四角形: 角を丸くする 18">
            <a:extLst>
              <a:ext uri="{FF2B5EF4-FFF2-40B4-BE49-F238E27FC236}">
                <a16:creationId xmlns:a16="http://schemas.microsoft.com/office/drawing/2014/main" id="{E371BDF9-7443-431D-ACBA-53948BC7AEB2}"/>
              </a:ext>
            </a:extLst>
          </p:cNvPr>
          <p:cNvSpPr/>
          <p:nvPr/>
        </p:nvSpPr>
        <p:spPr>
          <a:xfrm>
            <a:off x="7332016" y="6887923"/>
            <a:ext cx="3396257" cy="21611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29096" y="1739550"/>
            <a:ext cx="12584869" cy="496307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sp>
        <p:nvSpPr>
          <p:cNvPr id="6" name="正方形/長方形 5"/>
          <p:cNvSpPr/>
          <p:nvPr/>
        </p:nvSpPr>
        <p:spPr>
          <a:xfrm>
            <a:off x="139214" y="900264"/>
            <a:ext cx="12531619" cy="472204"/>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endParaRPr lang="ja-JP" altLang="en-US" sz="1000" dirty="0">
              <a:latin typeface="Arial" panose="020B0604020202020204" pitchFamily="34" charset="0"/>
              <a:cs typeface="Arial" panose="020B0604020202020204" pitchFamily="34" charset="0"/>
            </a:endParaRPr>
          </a:p>
        </p:txBody>
      </p:sp>
      <p:sp>
        <p:nvSpPr>
          <p:cNvPr id="7" name="テキスト ボックス 6"/>
          <p:cNvSpPr txBox="1"/>
          <p:nvPr/>
        </p:nvSpPr>
        <p:spPr>
          <a:xfrm>
            <a:off x="2357073" y="75075"/>
            <a:ext cx="8087470" cy="677108"/>
          </a:xfrm>
          <a:prstGeom prst="rect">
            <a:avLst/>
          </a:prstGeom>
          <a:noFill/>
        </p:spPr>
        <p:txBody>
          <a:bodyPr wrap="none" rtlCol="0">
            <a:spAutoFit/>
          </a:bodyPr>
          <a:lstStyle/>
          <a:p>
            <a:pPr algn="ctr"/>
            <a:r>
              <a:rPr lang="en-US" altLang="ja-JP" sz="2400" u="sng" dirty="0">
                <a:latin typeface="Arial" panose="020B0604020202020204" pitchFamily="34" charset="0"/>
                <a:cs typeface="Arial" panose="020B0604020202020204" pitchFamily="34" charset="0"/>
              </a:rPr>
              <a:t>Root Hotel</a:t>
            </a:r>
            <a:r>
              <a:rPr kumimoji="1" lang="en-US" altLang="ja-JP" sz="2400" u="sng" dirty="0">
                <a:latin typeface="Arial" panose="020B0604020202020204" pitchFamily="34" charset="0"/>
                <a:cs typeface="Arial" panose="020B0604020202020204" pitchFamily="34" charset="0"/>
              </a:rPr>
              <a:t> Collection</a:t>
            </a:r>
            <a:r>
              <a:rPr kumimoji="1" lang="ja-JP" altLang="en-US" sz="2400" u="sng" dirty="0">
                <a:latin typeface="Arial" panose="020B0604020202020204" pitchFamily="34" charset="0"/>
                <a:cs typeface="Arial" panose="020B0604020202020204" pitchFamily="34" charset="0"/>
              </a:rPr>
              <a:t>（富裕層ホテル送客の相棒）</a:t>
            </a:r>
            <a:r>
              <a:rPr kumimoji="1" lang="en-US" altLang="ja-JP" sz="2400" u="sng" dirty="0">
                <a:latin typeface="Arial" panose="020B0604020202020204" pitchFamily="34" charset="0"/>
                <a:cs typeface="Arial" panose="020B0604020202020204" pitchFamily="34" charset="0"/>
              </a:rPr>
              <a:t> 2020</a:t>
            </a:r>
            <a:r>
              <a:rPr lang="ja-JP" altLang="en-US" sz="2400" u="sng" dirty="0">
                <a:latin typeface="Arial" panose="020B0604020202020204" pitchFamily="34" charset="0"/>
                <a:cs typeface="Arial" panose="020B0604020202020204" pitchFamily="34" charset="0"/>
              </a:rPr>
              <a:t>下期</a:t>
            </a:r>
            <a:endParaRPr kumimoji="1" lang="en-US" altLang="ja-JP" sz="2400" u="sng" dirty="0">
              <a:latin typeface="Arial" panose="020B0604020202020204" pitchFamily="34" charset="0"/>
              <a:cs typeface="Arial" panose="020B0604020202020204" pitchFamily="34" charset="0"/>
            </a:endParaRPr>
          </a:p>
          <a:p>
            <a:pPr algn="ctr"/>
            <a:r>
              <a:rPr lang="ja-JP" altLang="en-US" sz="1400" b="1" dirty="0">
                <a:latin typeface="Arial" panose="020B0604020202020204" pitchFamily="34" charset="0"/>
                <a:cs typeface="Arial" panose="020B0604020202020204" pitchFamily="34" charset="0"/>
              </a:rPr>
              <a:t>～ホテルへの富裕層ファミリー</a:t>
            </a:r>
            <a:r>
              <a:rPr lang="en-US" altLang="ja-JP" sz="1400" b="1" dirty="0">
                <a:latin typeface="Arial" panose="020B0604020202020204" pitchFamily="34" charset="0"/>
                <a:cs typeface="Arial" panose="020B0604020202020204" pitchFamily="34" charset="0"/>
              </a:rPr>
              <a:t>/</a:t>
            </a:r>
            <a:r>
              <a:rPr lang="ja-JP" altLang="en-US" sz="1400" b="1" dirty="0">
                <a:latin typeface="Arial" panose="020B0604020202020204" pitchFamily="34" charset="0"/>
                <a:cs typeface="Arial" panose="020B0604020202020204" pitchFamily="34" charset="0"/>
              </a:rPr>
              <a:t>団体送客支援商品～</a:t>
            </a:r>
            <a:endParaRPr kumimoji="1" lang="en-US" altLang="ja-JP" sz="1400" b="1" dirty="0">
              <a:latin typeface="Arial" panose="020B0604020202020204" pitchFamily="34" charset="0"/>
              <a:cs typeface="Arial" panose="020B0604020202020204" pitchFamily="34" charset="0"/>
            </a:endParaRPr>
          </a:p>
        </p:txBody>
      </p:sp>
      <p:sp>
        <p:nvSpPr>
          <p:cNvPr id="9" name="テキスト ボックス 8"/>
          <p:cNvSpPr txBox="1"/>
          <p:nvPr/>
        </p:nvSpPr>
        <p:spPr>
          <a:xfrm>
            <a:off x="191815" y="945270"/>
            <a:ext cx="12403559" cy="430887"/>
          </a:xfrm>
          <a:prstGeom prst="rect">
            <a:avLst/>
          </a:prstGeom>
          <a:noFill/>
        </p:spPr>
        <p:txBody>
          <a:bodyPr wrap="square" rtlCol="0">
            <a:spAutoFit/>
          </a:bodyPr>
          <a:lstStyle/>
          <a:p>
            <a:pPr>
              <a:defRPr/>
            </a:pPr>
            <a:r>
              <a:rPr lang="ja-JP" altLang="en-US" sz="1100" dirty="0">
                <a:latin typeface="Arial" panose="020B0604020202020204" pitchFamily="34" charset="0"/>
                <a:cs typeface="Arial" panose="020B0604020202020204" pitchFamily="34" charset="0"/>
              </a:rPr>
              <a:t>当社の国内富裕層顧客約</a:t>
            </a:r>
            <a:r>
              <a:rPr lang="en-US" altLang="ja-JP" sz="1100" dirty="0">
                <a:latin typeface="Arial" panose="020B0604020202020204" pitchFamily="34" charset="0"/>
                <a:cs typeface="Arial" panose="020B0604020202020204" pitchFamily="34" charset="0"/>
              </a:rPr>
              <a:t>6,600</a:t>
            </a:r>
            <a:r>
              <a:rPr lang="ja-JP" altLang="en-US" sz="1100" dirty="0">
                <a:latin typeface="Arial" panose="020B0604020202020204" pitchFamily="34" charset="0"/>
                <a:cs typeface="Arial" panose="020B0604020202020204" pitchFamily="34" charset="0"/>
              </a:rPr>
              <a:t>名を対象にした「ホテル同好会」や当社関連会社の訪日富裕層外国人旅行者に対して</a:t>
            </a:r>
            <a:r>
              <a:rPr lang="ja-JP" altLang="en-US" sz="1100" b="1" u="sng" dirty="0">
                <a:solidFill>
                  <a:srgbClr val="FF0000"/>
                </a:solidFill>
                <a:latin typeface="Arial" panose="020B0604020202020204" pitchFamily="34" charset="0"/>
                <a:cs typeface="Arial" panose="020B0604020202020204" pitchFamily="34" charset="0"/>
              </a:rPr>
              <a:t>優先的に参加ホテルを紹介するプログラム</a:t>
            </a:r>
            <a:r>
              <a:rPr lang="ja-JP" altLang="en-US" sz="1100" dirty="0">
                <a:latin typeface="Arial" panose="020B0604020202020204" pitchFamily="34" charset="0"/>
                <a:cs typeface="Arial" panose="020B0604020202020204" pitchFamily="34" charset="0"/>
              </a:rPr>
              <a:t>です。期間中最も富裕層に評価されたホテルを決定する</a:t>
            </a:r>
            <a:r>
              <a:rPr lang="en-US" altLang="ja-JP" sz="1100" dirty="0">
                <a:latin typeface="Arial" panose="020B0604020202020204" pitchFamily="34" charset="0"/>
                <a:cs typeface="Arial" panose="020B0604020202020204" pitchFamily="34" charset="0"/>
              </a:rPr>
              <a:t>Award</a:t>
            </a:r>
            <a:r>
              <a:rPr lang="ja-JP" altLang="en-US" sz="1100" dirty="0">
                <a:latin typeface="Arial" panose="020B0604020202020204" pitchFamily="34" charset="0"/>
                <a:cs typeface="Arial" panose="020B0604020202020204" pitchFamily="34" charset="0"/>
              </a:rPr>
              <a:t>も自動的に開催されますので、富裕層への露出商品として、また、今後の国内外における富裕層顧客獲得戦略推進において貴重な情報源、ぜひご参加をご検討ください。</a:t>
            </a:r>
            <a:endParaRPr lang="en-US" altLang="ja-JP" sz="1100" dirty="0">
              <a:latin typeface="Arial" panose="020B0604020202020204" pitchFamily="34" charset="0"/>
              <a:cs typeface="Arial" panose="020B0604020202020204" pitchFamily="34" charset="0"/>
            </a:endParaRPr>
          </a:p>
        </p:txBody>
      </p:sp>
      <p:sp>
        <p:nvSpPr>
          <p:cNvPr id="13" name="正方形/長方形 12"/>
          <p:cNvSpPr/>
          <p:nvPr/>
        </p:nvSpPr>
        <p:spPr>
          <a:xfrm>
            <a:off x="139214" y="675239"/>
            <a:ext cx="1265248" cy="225025"/>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latin typeface="Arial" panose="020B0604020202020204" pitchFamily="34" charset="0"/>
                <a:cs typeface="Arial" panose="020B0604020202020204" pitchFamily="34" charset="0"/>
              </a:rPr>
              <a:t>企画概要</a:t>
            </a:r>
          </a:p>
        </p:txBody>
      </p:sp>
      <p:grpSp>
        <p:nvGrpSpPr>
          <p:cNvPr id="25" name="グループ化 24"/>
          <p:cNvGrpSpPr/>
          <p:nvPr/>
        </p:nvGrpSpPr>
        <p:grpSpPr>
          <a:xfrm>
            <a:off x="3614440" y="4518683"/>
            <a:ext cx="2211147" cy="644515"/>
            <a:chOff x="136202" y="4642053"/>
            <a:chExt cx="1272403" cy="396041"/>
          </a:xfrm>
        </p:grpSpPr>
        <p:pic>
          <p:nvPicPr>
            <p:cNvPr id="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202" y="4642053"/>
              <a:ext cx="396041" cy="396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383" y="4642053"/>
              <a:ext cx="396041" cy="396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12564" y="4642053"/>
              <a:ext cx="396041" cy="3960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0" name="テキスト ボックス 29"/>
          <p:cNvSpPr txBox="1"/>
          <p:nvPr/>
        </p:nvSpPr>
        <p:spPr>
          <a:xfrm>
            <a:off x="5926109" y="4474264"/>
            <a:ext cx="6365580" cy="415482"/>
          </a:xfrm>
          <a:prstGeom prst="rect">
            <a:avLst/>
          </a:prstGeom>
          <a:noFill/>
        </p:spPr>
        <p:txBody>
          <a:bodyPr wrap="square" lIns="91423" tIns="45712" rIns="91423" bIns="45712" rtlCol="0">
            <a:spAutoFit/>
          </a:bodyPr>
          <a:lstStyle/>
          <a:p>
            <a:r>
              <a:rPr lang="en-US" altLang="ja-JP" sz="1050" b="1" dirty="0">
                <a:latin typeface="Arial" panose="020B0604020202020204" pitchFamily="34" charset="0"/>
                <a:cs typeface="Arial" panose="020B0604020202020204" pitchFamily="34" charset="0"/>
              </a:rPr>
              <a:t>【</a:t>
            </a:r>
            <a:r>
              <a:rPr lang="ja-JP" altLang="en-US" sz="1050" b="1" dirty="0">
                <a:latin typeface="Arial" panose="020B0604020202020204" pitchFamily="34" charset="0"/>
                <a:cs typeface="Arial" panose="020B0604020202020204" pitchFamily="34" charset="0"/>
              </a:rPr>
              <a:t>各種賞</a:t>
            </a:r>
            <a:r>
              <a:rPr lang="en-US" altLang="ja-JP" sz="1050" b="1" dirty="0">
                <a:latin typeface="Arial" panose="020B0604020202020204" pitchFamily="34" charset="0"/>
                <a:cs typeface="Arial" panose="020B0604020202020204" pitchFamily="34" charset="0"/>
              </a:rPr>
              <a:t>】</a:t>
            </a:r>
            <a:r>
              <a:rPr lang="ja-JP" altLang="en-US" sz="1050" b="1" dirty="0">
                <a:latin typeface="Arial" panose="020B0604020202020204" pitchFamily="34" charset="0"/>
                <a:cs typeface="Arial" panose="020B0604020202020204" pitchFamily="34" charset="0"/>
              </a:rPr>
              <a:t>　</a:t>
            </a:r>
            <a:r>
              <a:rPr lang="en-US" altLang="ja-JP" sz="1050" b="1" dirty="0">
                <a:latin typeface="Arial" panose="020B0604020202020204" pitchFamily="34" charset="0"/>
                <a:cs typeface="Arial" panose="020B0604020202020204" pitchFamily="34" charset="0"/>
              </a:rPr>
              <a:t>Gold</a:t>
            </a:r>
            <a:r>
              <a:rPr lang="ja-JP" altLang="en-US" sz="1050" b="1" dirty="0">
                <a:latin typeface="Arial" panose="020B0604020202020204" pitchFamily="34" charset="0"/>
                <a:cs typeface="Arial" panose="020B0604020202020204" pitchFamily="34" charset="0"/>
              </a:rPr>
              <a:t>賞（</a:t>
            </a:r>
            <a:r>
              <a:rPr lang="en-US" altLang="ja-JP" sz="1050" b="1" dirty="0">
                <a:latin typeface="Arial" panose="020B0604020202020204" pitchFamily="34" charset="0"/>
                <a:cs typeface="Arial" panose="020B0604020202020204" pitchFamily="34" charset="0"/>
              </a:rPr>
              <a:t>1</a:t>
            </a:r>
            <a:r>
              <a:rPr lang="ja-JP" altLang="en-US" sz="1050" b="1" dirty="0">
                <a:latin typeface="Arial" panose="020B0604020202020204" pitchFamily="34" charset="0"/>
                <a:cs typeface="Arial" panose="020B0604020202020204" pitchFamily="34" charset="0"/>
              </a:rPr>
              <a:t>施設） </a:t>
            </a:r>
            <a:r>
              <a:rPr lang="en-US" altLang="ja-JP" sz="1050" b="1" dirty="0">
                <a:latin typeface="Arial" panose="020B0604020202020204" pitchFamily="34" charset="0"/>
                <a:cs typeface="Arial" panose="020B0604020202020204" pitchFamily="34" charset="0"/>
              </a:rPr>
              <a:t>/ Silver</a:t>
            </a:r>
            <a:r>
              <a:rPr lang="ja-JP" altLang="en-US" sz="1050" b="1" dirty="0">
                <a:latin typeface="Arial" panose="020B0604020202020204" pitchFamily="34" charset="0"/>
                <a:cs typeface="Arial" panose="020B0604020202020204" pitchFamily="34" charset="0"/>
              </a:rPr>
              <a:t>賞（</a:t>
            </a:r>
            <a:r>
              <a:rPr lang="en-US" altLang="ja-JP" sz="1050" b="1" dirty="0">
                <a:latin typeface="Arial" panose="020B0604020202020204" pitchFamily="34" charset="0"/>
                <a:cs typeface="Arial" panose="020B0604020202020204" pitchFamily="34" charset="0"/>
              </a:rPr>
              <a:t>2</a:t>
            </a:r>
            <a:r>
              <a:rPr lang="ja-JP" altLang="en-US" sz="1050" b="1" dirty="0">
                <a:latin typeface="Arial" panose="020B0604020202020204" pitchFamily="34" charset="0"/>
                <a:cs typeface="Arial" panose="020B0604020202020204" pitchFamily="34" charset="0"/>
              </a:rPr>
              <a:t>施設） </a:t>
            </a:r>
            <a:r>
              <a:rPr lang="en-US" altLang="ja-JP" sz="1050" b="1" dirty="0">
                <a:latin typeface="Arial" panose="020B0604020202020204" pitchFamily="34" charset="0"/>
                <a:cs typeface="Arial" panose="020B0604020202020204" pitchFamily="34" charset="0"/>
              </a:rPr>
              <a:t>/Bronze</a:t>
            </a:r>
            <a:r>
              <a:rPr lang="ja-JP" altLang="en-US" sz="1050" b="1" dirty="0">
                <a:latin typeface="Arial" panose="020B0604020202020204" pitchFamily="34" charset="0"/>
                <a:cs typeface="Arial" panose="020B0604020202020204" pitchFamily="34" charset="0"/>
              </a:rPr>
              <a:t>賞（数施設）、エリア賞、リニューアル賞、ホスピタリティ賞、ファミリー賞など数多くの部門賞を用意しております。</a:t>
            </a:r>
          </a:p>
        </p:txBody>
      </p:sp>
      <p:sp>
        <p:nvSpPr>
          <p:cNvPr id="31" name="テキスト ボックス 30"/>
          <p:cNvSpPr txBox="1"/>
          <p:nvPr/>
        </p:nvSpPr>
        <p:spPr>
          <a:xfrm>
            <a:off x="129097" y="3936504"/>
            <a:ext cx="12531620" cy="584759"/>
          </a:xfrm>
          <a:prstGeom prst="rect">
            <a:avLst/>
          </a:prstGeom>
          <a:noFill/>
        </p:spPr>
        <p:txBody>
          <a:bodyPr wrap="square" lIns="91423" tIns="45712" rIns="91423" bIns="45712" rtlCol="0">
            <a:spAutoFit/>
          </a:bodyPr>
          <a:lstStyle/>
          <a:p>
            <a:pPr>
              <a:spcBef>
                <a:spcPct val="0"/>
              </a:spcBef>
            </a:pPr>
            <a:r>
              <a:rPr lang="ja-JP" altLang="en-US" sz="1600" b="1" u="sng" dirty="0">
                <a:solidFill>
                  <a:srgbClr val="C00000"/>
                </a:solidFill>
                <a:latin typeface="Arial" panose="020B0604020202020204" pitchFamily="34" charset="0"/>
                <a:ea typeface="ＭＳ Ｐゴシック" pitchFamily="50" charset="-128"/>
                <a:cs typeface="Arial" panose="020B0604020202020204" pitchFamily="34" charset="0"/>
              </a:rPr>
              <a:t>「</a:t>
            </a:r>
            <a:r>
              <a:rPr lang="en-US" altLang="ja-JP" sz="1600" b="1" u="sng" dirty="0">
                <a:solidFill>
                  <a:srgbClr val="C00000"/>
                </a:solidFill>
                <a:latin typeface="Arial" panose="020B0604020202020204" pitchFamily="34" charset="0"/>
                <a:ea typeface="ＭＳ Ｐゴシック" pitchFamily="50" charset="-128"/>
                <a:cs typeface="Arial" panose="020B0604020202020204" pitchFamily="34" charset="0"/>
              </a:rPr>
              <a:t>Root Hotel of the year</a:t>
            </a:r>
            <a:r>
              <a:rPr lang="ja-JP" altLang="en-US" sz="1600" b="1" u="sng" dirty="0">
                <a:solidFill>
                  <a:srgbClr val="C00000"/>
                </a:solidFill>
                <a:latin typeface="Arial" panose="020B0604020202020204" pitchFamily="34" charset="0"/>
                <a:ea typeface="ＭＳ Ｐゴシック" pitchFamily="50" charset="-128"/>
                <a:cs typeface="Arial" panose="020B0604020202020204" pitchFamily="34" charset="0"/>
              </a:rPr>
              <a:t>」</a:t>
            </a:r>
            <a:r>
              <a:rPr lang="ja-JP" altLang="en-US" sz="1600" dirty="0">
                <a:solidFill>
                  <a:srgbClr val="C00000"/>
                </a:solidFill>
                <a:latin typeface="Arial" panose="020B0604020202020204" pitchFamily="34" charset="0"/>
                <a:ea typeface="ＭＳ Ｐゴシック" pitchFamily="50" charset="-128"/>
                <a:cs typeface="Arial" panose="020B0604020202020204" pitchFamily="34" charset="0"/>
              </a:rPr>
              <a:t>　</a:t>
            </a:r>
            <a:r>
              <a:rPr lang="en-US" altLang="ja-JP" sz="1600" b="1" u="sng" dirty="0">
                <a:solidFill>
                  <a:srgbClr val="C00000"/>
                </a:solidFill>
                <a:latin typeface="Arial" panose="020B0604020202020204" pitchFamily="34" charset="0"/>
                <a:ea typeface="ＭＳ Ｐゴシック" pitchFamily="50" charset="-128"/>
                <a:cs typeface="Arial" panose="020B0604020202020204" pitchFamily="34" charset="0"/>
              </a:rPr>
              <a:t>Hotel Collection</a:t>
            </a:r>
            <a:r>
              <a:rPr lang="ja-JP" altLang="en-US" sz="1600" b="1" u="sng" dirty="0">
                <a:solidFill>
                  <a:srgbClr val="C00000"/>
                </a:solidFill>
                <a:latin typeface="Arial" panose="020B0604020202020204" pitchFamily="34" charset="0"/>
                <a:ea typeface="ＭＳ Ｐゴシック" pitchFamily="50" charset="-128"/>
                <a:cs typeface="Arial" panose="020B0604020202020204" pitchFamily="34" charset="0"/>
              </a:rPr>
              <a:t>にレジスターされたホテル様は自動的に本アワードにも登録されます</a:t>
            </a:r>
            <a:endParaRPr lang="en-US" altLang="ja-JP" sz="1600" b="1" u="sng" dirty="0">
              <a:solidFill>
                <a:srgbClr val="C00000"/>
              </a:solidFill>
              <a:latin typeface="Arial" panose="020B0604020202020204" pitchFamily="34" charset="0"/>
              <a:ea typeface="ＭＳ Ｐゴシック" pitchFamily="50" charset="-128"/>
              <a:cs typeface="Arial" panose="020B0604020202020204" pitchFamily="34" charset="0"/>
            </a:endParaRPr>
          </a:p>
          <a:p>
            <a:pPr>
              <a:spcBef>
                <a:spcPct val="0"/>
              </a:spcBef>
            </a:pPr>
            <a:r>
              <a:rPr lang="ja-JP" altLang="en-US" sz="1600" b="1" dirty="0">
                <a:latin typeface="Arial" panose="020B0604020202020204" pitchFamily="34" charset="0"/>
                <a:cs typeface="Arial" panose="020B0604020202020204" pitchFamily="34" charset="0"/>
              </a:rPr>
              <a:t>～期間中最も国内富裕層に評価されたホテルを決定する</a:t>
            </a:r>
            <a:r>
              <a:rPr lang="en-US" altLang="ja-JP" sz="1600" b="1" dirty="0">
                <a:latin typeface="Arial" panose="020B0604020202020204" pitchFamily="34" charset="0"/>
                <a:cs typeface="Arial" panose="020B0604020202020204" pitchFamily="34" charset="0"/>
              </a:rPr>
              <a:t>Award</a:t>
            </a:r>
            <a:r>
              <a:rPr lang="ja-JP" altLang="en-US" sz="1600" b="1" dirty="0">
                <a:latin typeface="Arial" panose="020B0604020202020204" pitchFamily="34" charset="0"/>
                <a:cs typeface="Arial" panose="020B0604020202020204" pitchFamily="34" charset="0"/>
              </a:rPr>
              <a:t>です。～</a:t>
            </a:r>
            <a:endParaRPr lang="en-US" altLang="ja-JP" sz="1600" b="1" dirty="0">
              <a:latin typeface="Arial" panose="020B0604020202020204" pitchFamily="34" charset="0"/>
              <a:cs typeface="Arial" panose="020B0604020202020204" pitchFamily="34" charset="0"/>
            </a:endParaRPr>
          </a:p>
        </p:txBody>
      </p:sp>
      <p:sp>
        <p:nvSpPr>
          <p:cNvPr id="38" name="テキスト ボックス 37"/>
          <p:cNvSpPr txBox="1"/>
          <p:nvPr/>
        </p:nvSpPr>
        <p:spPr>
          <a:xfrm>
            <a:off x="5926109" y="4833300"/>
            <a:ext cx="6248827" cy="415498"/>
          </a:xfrm>
          <a:prstGeom prst="rect">
            <a:avLst/>
          </a:prstGeom>
          <a:noFill/>
        </p:spPr>
        <p:txBody>
          <a:bodyPr wrap="none" rtlCol="0">
            <a:spAutoFit/>
          </a:bodyPr>
          <a:lstStyle/>
          <a:p>
            <a:r>
              <a:rPr lang="en-US" altLang="ja-JP" sz="1050" b="1" dirty="0">
                <a:latin typeface="Arial" panose="020B0604020202020204" pitchFamily="34" charset="0"/>
                <a:cs typeface="Arial" panose="020B0604020202020204" pitchFamily="34" charset="0"/>
              </a:rPr>
              <a:t>【</a:t>
            </a:r>
            <a:r>
              <a:rPr lang="ja-JP" altLang="en-US" sz="1050" b="1" dirty="0">
                <a:latin typeface="Arial" panose="020B0604020202020204" pitchFamily="34" charset="0"/>
                <a:cs typeface="Arial" panose="020B0604020202020204" pitchFamily="34" charset="0"/>
              </a:rPr>
              <a:t>入賞特典</a:t>
            </a:r>
            <a:r>
              <a:rPr lang="en-US" altLang="ja-JP" sz="1050" b="1" dirty="0">
                <a:latin typeface="Arial" panose="020B0604020202020204" pitchFamily="34" charset="0"/>
                <a:cs typeface="Arial" panose="020B0604020202020204" pitchFamily="34" charset="0"/>
              </a:rPr>
              <a:t>】</a:t>
            </a:r>
            <a:r>
              <a:rPr lang="ja-JP" altLang="en-US" sz="1050" dirty="0">
                <a:latin typeface="Arial" panose="020B0604020202020204" pitchFamily="34" charset="0"/>
                <a:cs typeface="Arial" panose="020B0604020202020204" pitchFamily="34" charset="0"/>
              </a:rPr>
              <a:t>　</a:t>
            </a:r>
            <a:r>
              <a:rPr lang="en-US" altLang="ja-JP" sz="1050" dirty="0">
                <a:latin typeface="Arial" panose="020B0604020202020204" pitchFamily="34" charset="0"/>
                <a:cs typeface="Arial" panose="020B0604020202020204" pitchFamily="34" charset="0"/>
              </a:rPr>
              <a:t>1. </a:t>
            </a:r>
            <a:r>
              <a:rPr lang="ja-JP" altLang="en-US" sz="1050" dirty="0">
                <a:latin typeface="Arial" panose="020B0604020202020204" pitchFamily="34" charset="0"/>
                <a:cs typeface="Arial" panose="020B0604020202020204" pitchFamily="34" charset="0"/>
              </a:rPr>
              <a:t>当社関連サイトへの入賞掲載、当社からのプレスリリースへの入賞掲載、など多数の特典を</a:t>
            </a:r>
            <a:endParaRPr lang="en-US" altLang="ja-JP" sz="1050" dirty="0">
              <a:latin typeface="Arial" panose="020B0604020202020204" pitchFamily="34" charset="0"/>
              <a:cs typeface="Arial" panose="020B0604020202020204" pitchFamily="34" charset="0"/>
            </a:endParaRPr>
          </a:p>
          <a:p>
            <a:r>
              <a:rPr lang="ja-JP" altLang="en-US" sz="1050" dirty="0">
                <a:latin typeface="Arial" panose="020B0604020202020204" pitchFamily="34" charset="0"/>
                <a:cs typeface="Arial" panose="020B0604020202020204" pitchFamily="34" charset="0"/>
              </a:rPr>
              <a:t>　　　　　　　　　　ご用意しております。</a:t>
            </a:r>
            <a:endParaRPr lang="en-US" altLang="ja-JP" sz="1050" dirty="0">
              <a:latin typeface="Arial" panose="020B0604020202020204" pitchFamily="34" charset="0"/>
              <a:cs typeface="Arial" panose="020B0604020202020204" pitchFamily="34" charset="0"/>
            </a:endParaRPr>
          </a:p>
        </p:txBody>
      </p:sp>
      <p:sp>
        <p:nvSpPr>
          <p:cNvPr id="43" name="テキスト ボックス 42"/>
          <p:cNvSpPr txBox="1"/>
          <p:nvPr/>
        </p:nvSpPr>
        <p:spPr>
          <a:xfrm>
            <a:off x="3352624" y="2217480"/>
            <a:ext cx="4202192" cy="1138773"/>
          </a:xfrm>
          <a:prstGeom prst="rect">
            <a:avLst/>
          </a:prstGeom>
          <a:noFill/>
        </p:spPr>
        <p:txBody>
          <a:bodyPr wrap="square" rtlCol="0">
            <a:spAutoFit/>
          </a:bodyPr>
          <a:lstStyle/>
          <a:p>
            <a:r>
              <a:rPr lang="ja-JP" altLang="en-US" sz="1200" b="1" u="sng" dirty="0">
                <a:solidFill>
                  <a:srgbClr val="C00000"/>
                </a:solidFill>
                <a:latin typeface="Arial" panose="020B0604020202020204" pitchFamily="34" charset="0"/>
                <a:cs typeface="Arial" panose="020B0604020202020204" pitchFamily="34" charset="0"/>
              </a:rPr>
              <a:t>富裕層ホテル総合研究所（</a:t>
            </a:r>
            <a:r>
              <a:rPr lang="en-US" altLang="ja-JP" sz="1200" b="1" u="sng" dirty="0">
                <a:solidFill>
                  <a:srgbClr val="C00000"/>
                </a:solidFill>
                <a:latin typeface="Arial" panose="020B0604020202020204" pitchFamily="34" charset="0"/>
                <a:cs typeface="Arial" panose="020B0604020202020204" pitchFamily="34" charset="0"/>
              </a:rPr>
              <a:t>hotel.ne.jp</a:t>
            </a:r>
            <a:r>
              <a:rPr lang="ja-JP" altLang="en-US" sz="1200" b="1" u="sng" dirty="0">
                <a:solidFill>
                  <a:srgbClr val="C00000"/>
                </a:solidFill>
                <a:latin typeface="Arial" panose="020B0604020202020204" pitchFamily="34" charset="0"/>
                <a:cs typeface="Arial" panose="020B0604020202020204" pitchFamily="34" charset="0"/>
              </a:rPr>
              <a:t>）への</a:t>
            </a:r>
            <a:endParaRPr lang="en-US" altLang="ja-JP" sz="1200" b="1" u="sng" dirty="0">
              <a:solidFill>
                <a:srgbClr val="C00000"/>
              </a:solidFill>
              <a:latin typeface="Arial" panose="020B0604020202020204" pitchFamily="34" charset="0"/>
              <a:cs typeface="Arial" panose="020B0604020202020204" pitchFamily="34" charset="0"/>
            </a:endParaRPr>
          </a:p>
          <a:p>
            <a:r>
              <a:rPr lang="ja-JP" altLang="en-US" sz="1200" b="1" u="sng" dirty="0">
                <a:solidFill>
                  <a:srgbClr val="C00000"/>
                </a:solidFill>
                <a:latin typeface="Arial" panose="020B0604020202020204" pitchFamily="34" charset="0"/>
                <a:cs typeface="Arial" panose="020B0604020202020204" pitchFamily="34" charset="0"/>
              </a:rPr>
              <a:t>期間</a:t>
            </a:r>
            <a:r>
              <a:rPr lang="en-US" altLang="ja-JP" sz="1200" b="1" u="sng" dirty="0">
                <a:solidFill>
                  <a:srgbClr val="C00000"/>
                </a:solidFill>
                <a:latin typeface="Arial" panose="020B0604020202020204" pitchFamily="34" charset="0"/>
                <a:cs typeface="Arial" panose="020B0604020202020204" pitchFamily="34" charset="0"/>
              </a:rPr>
              <a:t>PR</a:t>
            </a:r>
            <a:r>
              <a:rPr lang="ja-JP" altLang="en-US" sz="1200" b="1" u="sng" dirty="0">
                <a:solidFill>
                  <a:srgbClr val="C00000"/>
                </a:solidFill>
                <a:latin typeface="Arial" panose="020B0604020202020204" pitchFamily="34" charset="0"/>
                <a:cs typeface="Arial" panose="020B0604020202020204" pitchFamily="34" charset="0"/>
              </a:rPr>
              <a:t>記事掲載（所定</a:t>
            </a:r>
            <a:r>
              <a:rPr lang="en-US" altLang="ja-JP" sz="1200" b="1" u="sng" dirty="0">
                <a:solidFill>
                  <a:srgbClr val="C00000"/>
                </a:solidFill>
                <a:latin typeface="Arial" panose="020B0604020202020204" pitchFamily="34" charset="0"/>
                <a:cs typeface="Arial" panose="020B0604020202020204" pitchFamily="34" charset="0"/>
              </a:rPr>
              <a:t>1</a:t>
            </a:r>
            <a:r>
              <a:rPr lang="ja-JP" altLang="en-US" sz="1200" b="1" u="sng" dirty="0">
                <a:solidFill>
                  <a:srgbClr val="C00000"/>
                </a:solidFill>
                <a:latin typeface="Arial" panose="020B0604020202020204" pitchFamily="34" charset="0"/>
                <a:cs typeface="Arial" panose="020B0604020202020204" pitchFamily="34" charset="0"/>
              </a:rPr>
              <a:t>スペース）</a:t>
            </a:r>
            <a:r>
              <a:rPr lang="en-US" altLang="ja-JP" sz="1200" b="1" u="sng" dirty="0">
                <a:solidFill>
                  <a:srgbClr val="C00000"/>
                </a:solidFill>
                <a:latin typeface="Arial" panose="020B0604020202020204" pitchFamily="34" charset="0"/>
                <a:cs typeface="Arial" panose="020B0604020202020204" pitchFamily="34" charset="0"/>
              </a:rPr>
              <a:t>※1</a:t>
            </a:r>
            <a:r>
              <a:rPr lang="ja-JP" altLang="en-US" sz="1200" b="1" u="sng">
                <a:solidFill>
                  <a:srgbClr val="C00000"/>
                </a:solidFill>
                <a:latin typeface="Arial" panose="020B0604020202020204" pitchFamily="34" charset="0"/>
                <a:cs typeface="Arial" panose="020B0604020202020204" pitchFamily="34" charset="0"/>
              </a:rPr>
              <a:t>ホテルあたり</a:t>
            </a:r>
            <a:br>
              <a:rPr lang="en-US" altLang="ja-JP" sz="1200" u="sng" dirty="0">
                <a:latin typeface="Arial" panose="020B0604020202020204" pitchFamily="34" charset="0"/>
                <a:cs typeface="Arial" panose="020B0604020202020204" pitchFamily="34" charset="0"/>
              </a:rPr>
            </a:br>
            <a:endParaRPr lang="en-US" altLang="ja-JP" sz="800" u="sng" dirty="0">
              <a:latin typeface="Arial" panose="020B0604020202020204" pitchFamily="34" charset="0"/>
              <a:cs typeface="Arial" panose="020B0604020202020204" pitchFamily="34" charset="0"/>
            </a:endParaRPr>
          </a:p>
          <a:p>
            <a:r>
              <a:rPr lang="ja-JP" altLang="en-US" sz="900" dirty="0">
                <a:latin typeface="Arial" panose="020B0604020202020204" pitchFamily="34" charset="0"/>
                <a:cs typeface="Arial" panose="020B0604020202020204" pitchFamily="34" charset="0"/>
              </a:rPr>
              <a:t>国内富裕層向けに、ホテルに関する様々な情報を掲載するサイト</a:t>
            </a:r>
            <a:endParaRPr lang="en-US" altLang="ja-JP" sz="900" dirty="0">
              <a:latin typeface="Arial" panose="020B0604020202020204" pitchFamily="34" charset="0"/>
              <a:cs typeface="Arial" panose="020B0604020202020204" pitchFamily="34" charset="0"/>
            </a:endParaRPr>
          </a:p>
          <a:p>
            <a:r>
              <a:rPr lang="ja-JP" altLang="en-US" sz="900" dirty="0">
                <a:latin typeface="Arial" panose="020B0604020202020204" pitchFamily="34" charset="0"/>
                <a:cs typeface="Arial" panose="020B0604020202020204" pitchFamily="34" charset="0"/>
              </a:rPr>
              <a:t>「富裕層ホテル総合研究所（</a:t>
            </a:r>
            <a:r>
              <a:rPr lang="en-US" altLang="ja-JP" sz="900" dirty="0">
                <a:latin typeface="Arial" panose="020B0604020202020204" pitchFamily="34" charset="0"/>
                <a:cs typeface="Arial" panose="020B0604020202020204" pitchFamily="34" charset="0"/>
              </a:rPr>
              <a:t>hotel.ne.jp</a:t>
            </a:r>
            <a:r>
              <a:rPr lang="ja-JP" altLang="en-US" sz="900" dirty="0">
                <a:latin typeface="Arial" panose="020B0604020202020204" pitchFamily="34" charset="0"/>
                <a:cs typeface="Arial" panose="020B0604020202020204" pitchFamily="34" charset="0"/>
              </a:rPr>
              <a:t>）」</a:t>
            </a:r>
            <a:endParaRPr lang="en-US" altLang="ja-JP" sz="900" dirty="0">
              <a:latin typeface="Arial" panose="020B0604020202020204" pitchFamily="34" charset="0"/>
              <a:cs typeface="Arial" panose="020B0604020202020204" pitchFamily="34" charset="0"/>
            </a:endParaRPr>
          </a:p>
          <a:p>
            <a:r>
              <a:rPr lang="ja-JP" altLang="en-US" sz="900" dirty="0">
                <a:latin typeface="Arial" panose="020B0604020202020204" pitchFamily="34" charset="0"/>
                <a:cs typeface="Arial" panose="020B0604020202020204" pitchFamily="34" charset="0"/>
              </a:rPr>
              <a:t>へ期間</a:t>
            </a:r>
            <a:r>
              <a:rPr lang="en-US" altLang="ja-JP" sz="900" dirty="0">
                <a:latin typeface="Arial" panose="020B0604020202020204" pitchFamily="34" charset="0"/>
                <a:cs typeface="Arial" panose="020B0604020202020204" pitchFamily="34" charset="0"/>
              </a:rPr>
              <a:t>PR</a:t>
            </a:r>
            <a:r>
              <a:rPr lang="ja-JP" altLang="en-US" sz="900" dirty="0">
                <a:latin typeface="Arial" panose="020B0604020202020204" pitchFamily="34" charset="0"/>
                <a:cs typeface="Arial" panose="020B0604020202020204" pitchFamily="34" charset="0"/>
              </a:rPr>
              <a:t>記事を掲載します。通常料金：</a:t>
            </a:r>
            <a:r>
              <a:rPr lang="en-US" altLang="ja-JP" sz="900" dirty="0">
                <a:latin typeface="Arial" panose="020B0604020202020204" pitchFamily="34" charset="0"/>
                <a:cs typeface="Arial" panose="020B0604020202020204" pitchFamily="34" charset="0"/>
              </a:rPr>
              <a:t>10</a:t>
            </a:r>
            <a:r>
              <a:rPr lang="ja-JP" altLang="en-US" sz="900" dirty="0">
                <a:latin typeface="Arial" panose="020B0604020202020204" pitchFamily="34" charset="0"/>
                <a:cs typeface="Arial" panose="020B0604020202020204" pitchFamily="34" charset="0"/>
              </a:rPr>
              <a:t>万円（税抜）</a:t>
            </a:r>
            <a:endParaRPr lang="en-US" altLang="ja-JP" sz="900" dirty="0">
              <a:latin typeface="Arial" panose="020B0604020202020204" pitchFamily="34" charset="0"/>
              <a:cs typeface="Arial" panose="020B0604020202020204" pitchFamily="34" charset="0"/>
            </a:endParaRPr>
          </a:p>
          <a:p>
            <a:r>
              <a:rPr lang="ja-JP" altLang="en-US" sz="900" dirty="0">
                <a:latin typeface="Arial" panose="020B0604020202020204" pitchFamily="34" charset="0"/>
                <a:cs typeface="Arial" panose="020B0604020202020204" pitchFamily="34" charset="0"/>
              </a:rPr>
              <a:t>公平性を期すため写真</a:t>
            </a:r>
            <a:r>
              <a:rPr lang="en-US" altLang="ja-JP" sz="900" dirty="0">
                <a:latin typeface="Arial" panose="020B0604020202020204" pitchFamily="34" charset="0"/>
                <a:cs typeface="Arial" panose="020B0604020202020204" pitchFamily="34" charset="0"/>
              </a:rPr>
              <a:t>1</a:t>
            </a:r>
            <a:r>
              <a:rPr lang="ja-JP" altLang="en-US" sz="900" dirty="0">
                <a:latin typeface="Arial" panose="020B0604020202020204" pitchFamily="34" charset="0"/>
                <a:cs typeface="Arial" panose="020B0604020202020204" pitchFamily="34" charset="0"/>
              </a:rPr>
              <a:t>点および</a:t>
            </a:r>
            <a:r>
              <a:rPr lang="en-US" altLang="ja-JP" sz="900" dirty="0">
                <a:latin typeface="Arial" panose="020B0604020202020204" pitchFamily="34" charset="0"/>
                <a:cs typeface="Arial" panose="020B0604020202020204" pitchFamily="34" charset="0"/>
              </a:rPr>
              <a:t>100</a:t>
            </a:r>
            <a:r>
              <a:rPr lang="ja-JP" altLang="en-US" sz="900" dirty="0">
                <a:latin typeface="Arial" panose="020B0604020202020204" pitchFamily="34" charset="0"/>
                <a:cs typeface="Arial" panose="020B0604020202020204" pitchFamily="34" charset="0"/>
              </a:rPr>
              <a:t>文字前後の文章をご用意ください。</a:t>
            </a:r>
            <a:endParaRPr lang="en-US" altLang="ja-JP" sz="900" dirty="0">
              <a:latin typeface="Arial" panose="020B0604020202020204" pitchFamily="34" charset="0"/>
              <a:cs typeface="Arial" panose="020B0604020202020204" pitchFamily="34" charset="0"/>
            </a:endParaRPr>
          </a:p>
        </p:txBody>
      </p:sp>
      <p:sp>
        <p:nvSpPr>
          <p:cNvPr id="44" name="テキスト ボックス 43"/>
          <p:cNvSpPr txBox="1"/>
          <p:nvPr/>
        </p:nvSpPr>
        <p:spPr>
          <a:xfrm>
            <a:off x="3369350" y="3379118"/>
            <a:ext cx="4185464" cy="415498"/>
          </a:xfrm>
          <a:prstGeom prst="rect">
            <a:avLst/>
          </a:prstGeom>
          <a:noFill/>
        </p:spPr>
        <p:txBody>
          <a:bodyPr wrap="square" rtlCol="0">
            <a:spAutoFit/>
          </a:bodyPr>
          <a:lstStyle/>
          <a:p>
            <a:r>
              <a:rPr lang="ja-JP" altLang="en-US" sz="1050" b="1" dirty="0">
                <a:latin typeface="Arial" panose="020B0604020202020204" pitchFamily="34" charset="0"/>
                <a:cs typeface="Arial" panose="020B0604020202020204" pitchFamily="34" charset="0"/>
              </a:rPr>
              <a:t>＊掲載に必要な情報や写真素材等は、原則ご提供いただきますよう</a:t>
            </a:r>
            <a:endParaRPr lang="en-US" altLang="ja-JP" sz="1050" b="1" dirty="0">
              <a:latin typeface="Arial" panose="020B0604020202020204" pitchFamily="34" charset="0"/>
              <a:cs typeface="Arial" panose="020B0604020202020204" pitchFamily="34" charset="0"/>
            </a:endParaRPr>
          </a:p>
          <a:p>
            <a:r>
              <a:rPr lang="ja-JP" altLang="en-US" sz="1050" b="1" dirty="0">
                <a:latin typeface="Arial" panose="020B0604020202020204" pitchFamily="34" charset="0"/>
                <a:cs typeface="Arial" panose="020B0604020202020204" pitchFamily="34" charset="0"/>
              </a:rPr>
              <a:t>　  お願い申し上げます。</a:t>
            </a:r>
            <a:endParaRPr lang="en-US" altLang="ja-JP" sz="1050" b="1" dirty="0">
              <a:latin typeface="Arial" panose="020B0604020202020204" pitchFamily="34" charset="0"/>
              <a:cs typeface="Arial" panose="020B0604020202020204" pitchFamily="34" charset="0"/>
            </a:endParaRPr>
          </a:p>
        </p:txBody>
      </p:sp>
      <p:sp>
        <p:nvSpPr>
          <p:cNvPr id="52" name="正方形/長方形 51"/>
          <p:cNvSpPr/>
          <p:nvPr/>
        </p:nvSpPr>
        <p:spPr>
          <a:xfrm>
            <a:off x="3369350" y="1814396"/>
            <a:ext cx="4185465" cy="329669"/>
          </a:xfrm>
          <a:prstGeom prst="rect">
            <a:avLst/>
          </a:prstGeom>
          <a:solidFill>
            <a:srgbClr val="00206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latin typeface="Arial" panose="020B0604020202020204" pitchFamily="34" charset="0"/>
                <a:cs typeface="Arial" panose="020B0604020202020204" pitchFamily="34" charset="0"/>
              </a:rPr>
              <a:t>レジストレーション証明機関露出</a:t>
            </a:r>
            <a:endParaRPr kumimoji="1" lang="ja-JP" altLang="en-US" sz="1050" b="1" dirty="0">
              <a:latin typeface="Arial" panose="020B0604020202020204" pitchFamily="34" charset="0"/>
              <a:cs typeface="Arial" panose="020B0604020202020204" pitchFamily="34" charset="0"/>
            </a:endParaRPr>
          </a:p>
        </p:txBody>
      </p:sp>
      <p:sp>
        <p:nvSpPr>
          <p:cNvPr id="55" name="正方形/長方形 54"/>
          <p:cNvSpPr/>
          <p:nvPr/>
        </p:nvSpPr>
        <p:spPr>
          <a:xfrm>
            <a:off x="139213" y="1454356"/>
            <a:ext cx="12531619" cy="285193"/>
          </a:xfrm>
          <a:prstGeom prst="rect">
            <a:avLst/>
          </a:prstGeom>
          <a:solidFill>
            <a:schemeClr val="tx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Arial" panose="020B0604020202020204" pitchFamily="34" charset="0"/>
                <a:cs typeface="Arial" panose="020B0604020202020204" pitchFamily="34" charset="0"/>
              </a:rPr>
              <a:t>「</a:t>
            </a:r>
            <a:r>
              <a:rPr lang="en-US" altLang="ja-JP" sz="1400" b="1" dirty="0">
                <a:latin typeface="Arial" panose="020B0604020202020204" pitchFamily="34" charset="0"/>
                <a:cs typeface="Arial" panose="020B0604020202020204" pitchFamily="34" charset="0"/>
              </a:rPr>
              <a:t>Root Hotel Collection 2020</a:t>
            </a:r>
            <a:r>
              <a:rPr lang="ja-JP" altLang="en-US" sz="1400" b="1" dirty="0">
                <a:latin typeface="Arial" panose="020B0604020202020204" pitchFamily="34" charset="0"/>
                <a:cs typeface="Arial" panose="020B0604020202020204" pitchFamily="34" charset="0"/>
              </a:rPr>
              <a:t>下期」レジストレーションプラン＜半年露出／半年料金＞</a:t>
            </a:r>
          </a:p>
        </p:txBody>
      </p:sp>
      <p:sp>
        <p:nvSpPr>
          <p:cNvPr id="56" name="正方形/長方形 55"/>
          <p:cNvSpPr/>
          <p:nvPr/>
        </p:nvSpPr>
        <p:spPr>
          <a:xfrm>
            <a:off x="7644825" y="1814396"/>
            <a:ext cx="4950549" cy="329612"/>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latin typeface="Arial" panose="020B0604020202020204" pitchFamily="34" charset="0"/>
                <a:cs typeface="Arial" panose="020B0604020202020204" pitchFamily="34" charset="0"/>
              </a:rPr>
              <a:t>レジストレーション期間料金（</a:t>
            </a:r>
            <a:r>
              <a:rPr lang="en-US" altLang="ja-JP" sz="1050" b="1" dirty="0">
                <a:latin typeface="Arial" panose="020B0604020202020204" pitchFamily="34" charset="0"/>
                <a:cs typeface="Arial" panose="020B0604020202020204" pitchFamily="34" charset="0"/>
              </a:rPr>
              <a:t>1</a:t>
            </a:r>
            <a:r>
              <a:rPr lang="ja-JP" altLang="en-US" sz="1050" b="1" dirty="0">
                <a:latin typeface="Arial" panose="020B0604020202020204" pitchFamily="34" charset="0"/>
                <a:cs typeface="Arial" panose="020B0604020202020204" pitchFamily="34" charset="0"/>
              </a:rPr>
              <a:t>ホテルあたり）</a:t>
            </a:r>
            <a:endParaRPr kumimoji="1" lang="ja-JP" altLang="en-US" sz="1050" b="1" dirty="0">
              <a:latin typeface="Arial" panose="020B0604020202020204" pitchFamily="34" charset="0"/>
              <a:cs typeface="Arial" panose="020B0604020202020204" pitchFamily="34" charset="0"/>
            </a:endParaRPr>
          </a:p>
        </p:txBody>
      </p:sp>
      <p:sp>
        <p:nvSpPr>
          <p:cNvPr id="57" name="正方形/長方形 56"/>
          <p:cNvSpPr/>
          <p:nvPr/>
        </p:nvSpPr>
        <p:spPr>
          <a:xfrm>
            <a:off x="7644825" y="2217481"/>
            <a:ext cx="4950549" cy="1577136"/>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latin typeface="Arial" panose="020B0604020202020204" pitchFamily="34" charset="0"/>
                <a:cs typeface="Arial" panose="020B0604020202020204" pitchFamily="34" charset="0"/>
              </a:rPr>
              <a:t>30,000</a:t>
            </a:r>
            <a:r>
              <a:rPr lang="ja-JP" altLang="en-US" sz="2800" b="1" dirty="0">
                <a:latin typeface="Arial" panose="020B0604020202020204" pitchFamily="34" charset="0"/>
                <a:cs typeface="Arial" panose="020B0604020202020204" pitchFamily="34" charset="0"/>
              </a:rPr>
              <a:t>円（税抜）</a:t>
            </a:r>
            <a:endParaRPr lang="en-US" altLang="ja-JP" sz="2800" b="1" dirty="0">
              <a:latin typeface="Arial" panose="020B0604020202020204" pitchFamily="34" charset="0"/>
              <a:cs typeface="Arial" panose="020B0604020202020204" pitchFamily="34" charset="0"/>
            </a:endParaRPr>
          </a:p>
          <a:p>
            <a:pPr algn="ctr"/>
            <a:r>
              <a:rPr kumimoji="1" lang="ja-JP" altLang="en-US" sz="2400" b="1" dirty="0">
                <a:latin typeface="Arial" panose="020B0604020202020204" pitchFamily="34" charset="0"/>
                <a:cs typeface="Arial" panose="020B0604020202020204" pitchFamily="34" charset="0"/>
              </a:rPr>
              <a:t>＋</a:t>
            </a:r>
            <a:endParaRPr kumimoji="1" lang="en-US" altLang="ja-JP" sz="2400" b="1" dirty="0">
              <a:latin typeface="Arial" panose="020B0604020202020204" pitchFamily="34" charset="0"/>
              <a:cs typeface="Arial" panose="020B0604020202020204" pitchFamily="34" charset="0"/>
            </a:endParaRPr>
          </a:p>
          <a:p>
            <a:pPr algn="ctr"/>
            <a:r>
              <a:rPr lang="ja-JP" altLang="en-US" sz="2800" b="1" dirty="0">
                <a:latin typeface="Arial" panose="020B0604020202020204" pitchFamily="34" charset="0"/>
                <a:cs typeface="Arial" panose="020B0604020202020204" pitchFamily="34" charset="0"/>
              </a:rPr>
              <a:t>テストステイ</a:t>
            </a:r>
            <a:r>
              <a:rPr lang="en-US" altLang="ja-JP" sz="2800" b="1" dirty="0">
                <a:latin typeface="Arial" panose="020B0604020202020204" pitchFamily="34" charset="0"/>
                <a:cs typeface="Arial" panose="020B0604020202020204" pitchFamily="34" charset="0"/>
              </a:rPr>
              <a:t>1</a:t>
            </a:r>
            <a:r>
              <a:rPr lang="ja-JP" altLang="en-US" sz="2800" b="1" dirty="0">
                <a:latin typeface="Arial" panose="020B0604020202020204" pitchFamily="34" charset="0"/>
                <a:cs typeface="Arial" panose="020B0604020202020204" pitchFamily="34" charset="0"/>
              </a:rPr>
              <a:t>泊分</a:t>
            </a:r>
            <a:endParaRPr lang="en-US" altLang="ja-JP" sz="2800" b="1" dirty="0">
              <a:latin typeface="Arial" panose="020B0604020202020204" pitchFamily="34" charset="0"/>
              <a:cs typeface="Arial" panose="020B0604020202020204" pitchFamily="34" charset="0"/>
            </a:endParaRPr>
          </a:p>
          <a:p>
            <a:pPr algn="ctr"/>
            <a:r>
              <a:rPr kumimoji="1" lang="ja-JP" altLang="en-US" sz="1400" b="1" dirty="0">
                <a:latin typeface="Arial" panose="020B0604020202020204" pitchFamily="34" charset="0"/>
                <a:cs typeface="Arial" panose="020B0604020202020204" pitchFamily="34" charset="0"/>
              </a:rPr>
              <a:t>（当社顧客</a:t>
            </a:r>
            <a:r>
              <a:rPr lang="ja-JP" altLang="en-US" sz="1400" b="1" dirty="0">
                <a:latin typeface="Arial" panose="020B0604020202020204" pitchFamily="34" charset="0"/>
                <a:cs typeface="Arial" panose="020B0604020202020204" pitchFamily="34" charset="0"/>
              </a:rPr>
              <a:t>等への</a:t>
            </a:r>
            <a:r>
              <a:rPr kumimoji="1" lang="ja-JP" altLang="en-US" sz="1400" b="1" dirty="0">
                <a:latin typeface="Arial" panose="020B0604020202020204" pitchFamily="34" charset="0"/>
                <a:cs typeface="Arial" panose="020B0604020202020204" pitchFamily="34" charset="0"/>
              </a:rPr>
              <a:t>体験宿泊分として）</a:t>
            </a:r>
          </a:p>
        </p:txBody>
      </p:sp>
      <p:sp>
        <p:nvSpPr>
          <p:cNvPr id="79" name="正方形/長方形 78"/>
          <p:cNvSpPr/>
          <p:nvPr/>
        </p:nvSpPr>
        <p:spPr>
          <a:xfrm>
            <a:off x="129096" y="9103703"/>
            <a:ext cx="12541736" cy="510655"/>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n w="0"/>
                <a:solidFill>
                  <a:schemeClr val="bg1"/>
                </a:solidFill>
                <a:latin typeface="Arial" panose="020B0604020202020204" pitchFamily="34" charset="0"/>
                <a:cs typeface="Arial" panose="020B0604020202020204" pitchFamily="34" charset="0"/>
              </a:rPr>
              <a:t>富裕層顧客を育成していく商品「富裕層ファンマーケティングの相棒」や富裕層ビジネスのインダストリー別研究会である「富裕層ホテル研究会」へのご参加、ファムトリップ</a:t>
            </a:r>
            <a:r>
              <a:rPr lang="en-US" altLang="ja-JP" sz="1400" b="1" dirty="0">
                <a:ln w="0"/>
                <a:solidFill>
                  <a:schemeClr val="bg1"/>
                </a:solidFill>
                <a:latin typeface="Arial" panose="020B0604020202020204" pitchFamily="34" charset="0"/>
                <a:cs typeface="Arial" panose="020B0604020202020204" pitchFamily="34" charset="0"/>
              </a:rPr>
              <a:t>/</a:t>
            </a:r>
            <a:r>
              <a:rPr lang="ja-JP" altLang="en-US" sz="1400" b="1" dirty="0">
                <a:ln w="0"/>
                <a:solidFill>
                  <a:schemeClr val="bg1"/>
                </a:solidFill>
                <a:latin typeface="Arial" panose="020B0604020202020204" pitchFamily="34" charset="0"/>
                <a:cs typeface="Arial" panose="020B0604020202020204" pitchFamily="34" charset="0"/>
              </a:rPr>
              <a:t>メディアビジットなどの個別のご要望に関しましては、別途お問合せいただけますと幸いです。</a:t>
            </a:r>
          </a:p>
        </p:txBody>
      </p:sp>
      <p:sp>
        <p:nvSpPr>
          <p:cNvPr id="65" name="テキスト ボックス 64"/>
          <p:cNvSpPr txBox="1"/>
          <p:nvPr/>
        </p:nvSpPr>
        <p:spPr>
          <a:xfrm>
            <a:off x="10517000" y="219453"/>
            <a:ext cx="2284600" cy="523220"/>
          </a:xfrm>
          <a:prstGeom prst="rect">
            <a:avLst/>
          </a:prstGeom>
          <a:noFill/>
        </p:spPr>
        <p:txBody>
          <a:bodyPr wrap="none" rtlCol="0">
            <a:spAutoFit/>
          </a:bodyPr>
          <a:lstStyle/>
          <a:p>
            <a:pPr algn="ctr"/>
            <a:r>
              <a:rPr lang="ja-JP" altLang="en-US" sz="1400" b="1" dirty="0">
                <a:latin typeface="Arial" panose="020B0604020202020204" pitchFamily="34" charset="0"/>
                <a:cs typeface="Arial" panose="020B0604020202020204" pitchFamily="34" charset="0"/>
              </a:rPr>
              <a:t>お問い合わせ</a:t>
            </a:r>
            <a:endParaRPr lang="en-US" altLang="ja-JP" sz="1400" b="1" dirty="0">
              <a:latin typeface="Arial" panose="020B0604020202020204" pitchFamily="34" charset="0"/>
              <a:cs typeface="Arial" panose="020B0604020202020204" pitchFamily="34" charset="0"/>
            </a:endParaRPr>
          </a:p>
          <a:p>
            <a:pPr algn="ctr"/>
            <a:r>
              <a:rPr lang="en-US" altLang="ja-JP" sz="1400" b="1" dirty="0">
                <a:latin typeface="Arial" panose="020B0604020202020204" pitchFamily="34" charset="0"/>
                <a:cs typeface="Arial" panose="020B0604020202020204" pitchFamily="34" charset="0"/>
              </a:rPr>
              <a:t>info@highnetworth.co.jp</a:t>
            </a:r>
            <a:endParaRPr kumimoji="1" lang="ja-JP" altLang="en-US" sz="1400" b="1" dirty="0">
              <a:latin typeface="Arial" panose="020B0604020202020204" pitchFamily="34" charset="0"/>
              <a:cs typeface="Arial" panose="020B0604020202020204" pitchFamily="34" charset="0"/>
            </a:endParaRPr>
          </a:p>
        </p:txBody>
      </p:sp>
      <p:graphicFrame>
        <p:nvGraphicFramePr>
          <p:cNvPr id="77" name="表 76">
            <a:extLst>
              <a:ext uri="{FF2B5EF4-FFF2-40B4-BE49-F238E27FC236}">
                <a16:creationId xmlns:a16="http://schemas.microsoft.com/office/drawing/2014/main" id="{31D83AB7-6570-4418-B1B1-D7BF34D26151}"/>
              </a:ext>
            </a:extLst>
          </p:cNvPr>
          <p:cNvGraphicFramePr>
            <a:graphicFrameLocks noGrp="1"/>
          </p:cNvGraphicFramePr>
          <p:nvPr>
            <p:extLst>
              <p:ext uri="{D42A27DB-BD31-4B8C-83A1-F6EECF244321}">
                <p14:modId xmlns:p14="http://schemas.microsoft.com/office/powerpoint/2010/main" val="3121772116"/>
              </p:ext>
            </p:extLst>
          </p:nvPr>
        </p:nvGraphicFramePr>
        <p:xfrm>
          <a:off x="191815" y="5256828"/>
          <a:ext cx="12504842" cy="555266"/>
        </p:xfrm>
        <a:graphic>
          <a:graphicData uri="http://schemas.openxmlformats.org/drawingml/2006/table">
            <a:tbl>
              <a:tblPr bandRow="1">
                <a:tableStyleId>{5C22544A-7EE6-4342-B048-85BDC9FD1C3A}</a:tableStyleId>
              </a:tblPr>
              <a:tblGrid>
                <a:gridCol w="1786406">
                  <a:extLst>
                    <a:ext uri="{9D8B030D-6E8A-4147-A177-3AD203B41FA5}">
                      <a16:colId xmlns:a16="http://schemas.microsoft.com/office/drawing/2014/main" val="20000"/>
                    </a:ext>
                  </a:extLst>
                </a:gridCol>
                <a:gridCol w="1786406">
                  <a:extLst>
                    <a:ext uri="{9D8B030D-6E8A-4147-A177-3AD203B41FA5}">
                      <a16:colId xmlns:a16="http://schemas.microsoft.com/office/drawing/2014/main" val="20001"/>
                    </a:ext>
                  </a:extLst>
                </a:gridCol>
                <a:gridCol w="1786406">
                  <a:extLst>
                    <a:ext uri="{9D8B030D-6E8A-4147-A177-3AD203B41FA5}">
                      <a16:colId xmlns:a16="http://schemas.microsoft.com/office/drawing/2014/main" val="20002"/>
                    </a:ext>
                  </a:extLst>
                </a:gridCol>
                <a:gridCol w="1786406">
                  <a:extLst>
                    <a:ext uri="{9D8B030D-6E8A-4147-A177-3AD203B41FA5}">
                      <a16:colId xmlns:a16="http://schemas.microsoft.com/office/drawing/2014/main" val="20003"/>
                    </a:ext>
                  </a:extLst>
                </a:gridCol>
                <a:gridCol w="1786406">
                  <a:extLst>
                    <a:ext uri="{9D8B030D-6E8A-4147-A177-3AD203B41FA5}">
                      <a16:colId xmlns:a16="http://schemas.microsoft.com/office/drawing/2014/main" val="20004"/>
                    </a:ext>
                  </a:extLst>
                </a:gridCol>
                <a:gridCol w="1786406">
                  <a:extLst>
                    <a:ext uri="{9D8B030D-6E8A-4147-A177-3AD203B41FA5}">
                      <a16:colId xmlns:a16="http://schemas.microsoft.com/office/drawing/2014/main" val="20005"/>
                    </a:ext>
                  </a:extLst>
                </a:gridCol>
                <a:gridCol w="1786406">
                  <a:extLst>
                    <a:ext uri="{9D8B030D-6E8A-4147-A177-3AD203B41FA5}">
                      <a16:colId xmlns:a16="http://schemas.microsoft.com/office/drawing/2014/main" val="20006"/>
                    </a:ext>
                  </a:extLst>
                </a:gridCol>
              </a:tblGrid>
              <a:tr h="277633">
                <a:tc gridSpan="7">
                  <a:txBody>
                    <a:bodyPr/>
                    <a:lstStyle/>
                    <a:p>
                      <a:pPr algn="ctr"/>
                      <a:r>
                        <a:rPr kumimoji="1" lang="en-US" altLang="ja-JP" sz="900" dirty="0">
                          <a:latin typeface="Arial" panose="020B0604020202020204" pitchFamily="34" charset="0"/>
                          <a:cs typeface="Arial" panose="020B0604020202020204" pitchFamily="34" charset="0"/>
                        </a:rPr>
                        <a:t>2020</a:t>
                      </a: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tc hMerge="1">
                  <a:txBody>
                    <a:bodyPr/>
                    <a:lstStyle/>
                    <a:p>
                      <a:pPr algn="ctr"/>
                      <a:endParaRPr kumimoji="1" lang="ja-JP" altLang="en-US" sz="900" dirty="0">
                        <a:latin typeface="Arial" panose="020B0604020202020204" pitchFamily="34" charset="0"/>
                        <a:cs typeface="Arial" panose="020B0604020202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3"/>
                    </a:solidFill>
                  </a:tcPr>
                </a:tc>
                <a:extLst>
                  <a:ext uri="{0D108BD9-81ED-4DB2-BD59-A6C34878D82A}">
                    <a16:rowId xmlns:a16="http://schemas.microsoft.com/office/drawing/2014/main" val="10000"/>
                  </a:ext>
                </a:extLst>
              </a:tr>
              <a:tr h="277633">
                <a:tc>
                  <a:txBody>
                    <a:bodyPr/>
                    <a:lstStyle/>
                    <a:p>
                      <a:pPr algn="ctr"/>
                      <a:r>
                        <a:rPr kumimoji="1" lang="ja-JP" altLang="en-US" sz="900" dirty="0">
                          <a:latin typeface="Arial" panose="020B0604020202020204" pitchFamily="34" charset="0"/>
                          <a:cs typeface="Arial" panose="020B0604020202020204" pitchFamily="34" charset="0"/>
                        </a:rPr>
                        <a:t>（</a:t>
                      </a:r>
                      <a:r>
                        <a:rPr kumimoji="1" lang="en-US" altLang="ja-JP" sz="900" dirty="0">
                          <a:latin typeface="Arial" panose="020B0604020202020204" pitchFamily="34" charset="0"/>
                          <a:cs typeface="Arial" panose="020B0604020202020204" pitchFamily="34" charset="0"/>
                        </a:rPr>
                        <a:t>6</a:t>
                      </a:r>
                      <a:r>
                        <a:rPr kumimoji="1" lang="ja-JP" altLang="en-US" sz="900" dirty="0">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b="1" dirty="0">
                          <a:solidFill>
                            <a:schemeClr val="tx1"/>
                          </a:solidFill>
                          <a:latin typeface="Arial" panose="020B0604020202020204" pitchFamily="34" charset="0"/>
                          <a:cs typeface="Arial" panose="020B0604020202020204" pitchFamily="34" charset="0"/>
                        </a:rPr>
                        <a:t>7</a:t>
                      </a:r>
                      <a:r>
                        <a:rPr kumimoji="1" lang="ja-JP" altLang="en-US" sz="900" b="1" dirty="0">
                          <a:solidFill>
                            <a:schemeClr val="tx1"/>
                          </a:solidFill>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dirty="0">
                          <a:latin typeface="Arial" panose="020B0604020202020204" pitchFamily="34" charset="0"/>
                          <a:cs typeface="Arial" panose="020B0604020202020204" pitchFamily="34" charset="0"/>
                        </a:rPr>
                        <a:t>8</a:t>
                      </a:r>
                      <a:r>
                        <a:rPr kumimoji="1" lang="ja-JP" altLang="en-US" sz="900" dirty="0">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dirty="0">
                          <a:latin typeface="Arial" panose="020B0604020202020204" pitchFamily="34" charset="0"/>
                          <a:cs typeface="Arial" panose="020B0604020202020204" pitchFamily="34" charset="0"/>
                        </a:rPr>
                        <a:t>9</a:t>
                      </a:r>
                      <a:r>
                        <a:rPr kumimoji="1" lang="ja-JP" altLang="en-US" sz="900" dirty="0">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dirty="0">
                          <a:latin typeface="Arial" panose="020B0604020202020204" pitchFamily="34" charset="0"/>
                          <a:cs typeface="Arial" panose="020B0604020202020204" pitchFamily="34" charset="0"/>
                        </a:rPr>
                        <a:t>10</a:t>
                      </a:r>
                      <a:r>
                        <a:rPr kumimoji="1" lang="ja-JP" altLang="en-US" sz="900" dirty="0">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dirty="0">
                          <a:latin typeface="Arial" panose="020B0604020202020204" pitchFamily="34" charset="0"/>
                          <a:cs typeface="Arial" panose="020B0604020202020204" pitchFamily="34" charset="0"/>
                        </a:rPr>
                        <a:t>11</a:t>
                      </a:r>
                      <a:r>
                        <a:rPr kumimoji="1" lang="ja-JP" altLang="en-US" sz="900" dirty="0">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kumimoji="1" lang="en-US" altLang="ja-JP" sz="900" b="1" dirty="0">
                          <a:solidFill>
                            <a:schemeClr val="tx1"/>
                          </a:solidFill>
                          <a:latin typeface="Arial" panose="020B0604020202020204" pitchFamily="34" charset="0"/>
                          <a:cs typeface="Arial" panose="020B0604020202020204" pitchFamily="34" charset="0"/>
                        </a:rPr>
                        <a:t>12</a:t>
                      </a:r>
                      <a:r>
                        <a:rPr kumimoji="1" lang="ja-JP" altLang="en-US" sz="900" b="1" dirty="0">
                          <a:solidFill>
                            <a:schemeClr val="tx1"/>
                          </a:solidFill>
                          <a:latin typeface="Arial" panose="020B0604020202020204" pitchFamily="34" charset="0"/>
                          <a:cs typeface="Arial" panose="020B0604020202020204" pitchFamily="34" charset="0"/>
                        </a:rPr>
                        <a:t>月</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sp>
        <p:nvSpPr>
          <p:cNvPr id="78" name="四角形吹き出し 16">
            <a:extLst>
              <a:ext uri="{FF2B5EF4-FFF2-40B4-BE49-F238E27FC236}">
                <a16:creationId xmlns:a16="http://schemas.microsoft.com/office/drawing/2014/main" id="{E8A44C6E-5182-4606-93CC-4014117417E6}"/>
              </a:ext>
            </a:extLst>
          </p:cNvPr>
          <p:cNvSpPr/>
          <p:nvPr/>
        </p:nvSpPr>
        <p:spPr>
          <a:xfrm>
            <a:off x="764752" y="6158844"/>
            <a:ext cx="1623087" cy="469238"/>
          </a:xfrm>
          <a:prstGeom prst="wedgeRectCallout">
            <a:avLst>
              <a:gd name="adj1" fmla="val -47254"/>
              <a:gd name="adj2" fmla="val -7445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solidFill>
                  <a:schemeClr val="tx1"/>
                </a:solidFill>
                <a:latin typeface="Arial" panose="020B0604020202020204" pitchFamily="34" charset="0"/>
                <a:cs typeface="Arial" panose="020B0604020202020204" pitchFamily="34" charset="0"/>
              </a:rPr>
              <a:t>【STEP 1】</a:t>
            </a:r>
          </a:p>
          <a:p>
            <a:pPr algn="ctr"/>
            <a:r>
              <a:rPr lang="ja-JP" altLang="en-US" sz="900" b="1" dirty="0">
                <a:solidFill>
                  <a:schemeClr val="tx1"/>
                </a:solidFill>
                <a:latin typeface="Arial" panose="020B0604020202020204" pitchFamily="34" charset="0"/>
                <a:cs typeface="Arial" panose="020B0604020202020204" pitchFamily="34" charset="0"/>
              </a:rPr>
              <a:t>選考するホテルを最終選定</a:t>
            </a:r>
            <a:endParaRPr lang="en-US" altLang="ja-JP" sz="900" b="1" dirty="0">
              <a:solidFill>
                <a:schemeClr val="tx1"/>
              </a:solidFill>
              <a:latin typeface="Arial" panose="020B0604020202020204" pitchFamily="34" charset="0"/>
              <a:cs typeface="Arial" panose="020B0604020202020204" pitchFamily="34" charset="0"/>
            </a:endParaRPr>
          </a:p>
          <a:p>
            <a:pPr algn="ctr"/>
            <a:r>
              <a:rPr lang="ja-JP" altLang="en-US" sz="900" b="1" dirty="0">
                <a:solidFill>
                  <a:schemeClr val="tx1"/>
                </a:solidFill>
                <a:latin typeface="Arial" panose="020B0604020202020204" pitchFamily="34" charset="0"/>
                <a:cs typeface="Arial" panose="020B0604020202020204" pitchFamily="34" charset="0"/>
              </a:rPr>
              <a:t>（応募締切）</a:t>
            </a:r>
            <a:endParaRPr lang="en-GB" altLang="ja-JP" sz="900" b="1" dirty="0">
              <a:solidFill>
                <a:schemeClr val="tx1"/>
              </a:solidFill>
              <a:latin typeface="Arial" panose="020B0604020202020204" pitchFamily="34" charset="0"/>
              <a:cs typeface="Arial" panose="020B0604020202020204" pitchFamily="34" charset="0"/>
            </a:endParaRPr>
          </a:p>
        </p:txBody>
      </p:sp>
      <p:sp>
        <p:nvSpPr>
          <p:cNvPr id="83" name="四角形吹き出し 17">
            <a:extLst>
              <a:ext uri="{FF2B5EF4-FFF2-40B4-BE49-F238E27FC236}">
                <a16:creationId xmlns:a16="http://schemas.microsoft.com/office/drawing/2014/main" id="{2B7CF8B7-5317-471F-922A-C5BE09F354D5}"/>
              </a:ext>
            </a:extLst>
          </p:cNvPr>
          <p:cNvSpPr/>
          <p:nvPr/>
        </p:nvSpPr>
        <p:spPr>
          <a:xfrm>
            <a:off x="10316399" y="6158843"/>
            <a:ext cx="2366611" cy="469239"/>
          </a:xfrm>
          <a:prstGeom prst="wedgeRectCallout">
            <a:avLst>
              <a:gd name="adj1" fmla="val -870"/>
              <a:gd name="adj2" fmla="val -72626"/>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solidFill>
                  <a:schemeClr val="tx1"/>
                </a:solidFill>
                <a:latin typeface="Arial" panose="020B0604020202020204" pitchFamily="34" charset="0"/>
                <a:cs typeface="Arial" panose="020B0604020202020204" pitchFamily="34" charset="0"/>
              </a:rPr>
              <a:t>【STEP 5】</a:t>
            </a:r>
          </a:p>
          <a:p>
            <a:pPr algn="ctr"/>
            <a:r>
              <a:rPr lang="en-US" altLang="ja-JP" sz="900" b="1" dirty="0">
                <a:solidFill>
                  <a:schemeClr val="tx1"/>
                </a:solidFill>
                <a:latin typeface="Arial" panose="020B0604020202020204" pitchFamily="34" charset="0"/>
                <a:cs typeface="Arial" panose="020B0604020202020204" pitchFamily="34" charset="0"/>
              </a:rPr>
              <a:t>Hotel of the year </a:t>
            </a:r>
            <a:r>
              <a:rPr lang="ja-JP" altLang="en-US" sz="900" b="1" dirty="0">
                <a:solidFill>
                  <a:schemeClr val="tx1"/>
                </a:solidFill>
                <a:latin typeface="Arial" panose="020B0604020202020204" pitchFamily="34" charset="0"/>
                <a:cs typeface="Arial" panose="020B0604020202020204" pitchFamily="34" charset="0"/>
              </a:rPr>
              <a:t>および</a:t>
            </a:r>
            <a:endParaRPr lang="en-US" altLang="ja-JP" sz="900" b="1" dirty="0">
              <a:solidFill>
                <a:schemeClr val="tx1"/>
              </a:solidFill>
              <a:latin typeface="Arial" panose="020B0604020202020204" pitchFamily="34" charset="0"/>
              <a:cs typeface="Arial" panose="020B0604020202020204" pitchFamily="34" charset="0"/>
            </a:endParaRPr>
          </a:p>
          <a:p>
            <a:pPr algn="ctr"/>
            <a:r>
              <a:rPr lang="ja-JP" altLang="en-US" sz="900" b="1" dirty="0">
                <a:solidFill>
                  <a:schemeClr val="tx1"/>
                </a:solidFill>
                <a:latin typeface="Arial" panose="020B0604020202020204" pitchFamily="34" charset="0"/>
                <a:cs typeface="Arial" panose="020B0604020202020204" pitchFamily="34" charset="0"/>
              </a:rPr>
              <a:t>各種賞を</a:t>
            </a:r>
            <a:r>
              <a:rPr lang="en-US" altLang="ja-JP" sz="900" b="1" dirty="0" err="1">
                <a:solidFill>
                  <a:schemeClr val="tx1"/>
                </a:solidFill>
                <a:latin typeface="Arial" panose="020B0604020202020204" pitchFamily="34" charset="0"/>
                <a:cs typeface="Arial" panose="020B0604020202020204" pitchFamily="34" charset="0"/>
              </a:rPr>
              <a:t>HighNetWorth</a:t>
            </a:r>
            <a:r>
              <a:rPr lang="en-US" altLang="ja-JP" sz="900" b="1" dirty="0">
                <a:solidFill>
                  <a:schemeClr val="tx1"/>
                </a:solidFill>
                <a:latin typeface="Arial" panose="020B0604020202020204" pitchFamily="34" charset="0"/>
                <a:cs typeface="Arial" panose="020B0604020202020204" pitchFamily="34" charset="0"/>
              </a:rPr>
              <a:t> Online</a:t>
            </a:r>
            <a:r>
              <a:rPr lang="ja-JP" altLang="en-US" sz="900" b="1" dirty="0">
                <a:solidFill>
                  <a:schemeClr val="tx1"/>
                </a:solidFill>
                <a:latin typeface="Arial" panose="020B0604020202020204" pitchFamily="34" charset="0"/>
                <a:cs typeface="Arial" panose="020B0604020202020204" pitchFamily="34" charset="0"/>
              </a:rPr>
              <a:t>他で発表</a:t>
            </a:r>
            <a:endParaRPr lang="ja-JP" altLang="en-US" sz="900" dirty="0">
              <a:solidFill>
                <a:schemeClr val="tx1"/>
              </a:solidFill>
              <a:latin typeface="Arial" panose="020B0604020202020204" pitchFamily="34" charset="0"/>
              <a:cs typeface="Arial" panose="020B0604020202020204" pitchFamily="34" charset="0"/>
            </a:endParaRPr>
          </a:p>
        </p:txBody>
      </p:sp>
      <p:sp>
        <p:nvSpPr>
          <p:cNvPr id="84" name="山形 18">
            <a:extLst>
              <a:ext uri="{FF2B5EF4-FFF2-40B4-BE49-F238E27FC236}">
                <a16:creationId xmlns:a16="http://schemas.microsoft.com/office/drawing/2014/main" id="{FED49365-E5D2-4ADD-A7E1-DCD81B12DDE8}"/>
              </a:ext>
            </a:extLst>
          </p:cNvPr>
          <p:cNvSpPr/>
          <p:nvPr/>
        </p:nvSpPr>
        <p:spPr>
          <a:xfrm>
            <a:off x="278191" y="5812094"/>
            <a:ext cx="1623087" cy="21251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900" dirty="0">
              <a:solidFill>
                <a:schemeClr val="bg1"/>
              </a:solidFill>
              <a:latin typeface="Arial" panose="020B0604020202020204" pitchFamily="34" charset="0"/>
              <a:cs typeface="Arial" panose="020B0604020202020204" pitchFamily="34" charset="0"/>
            </a:endParaRPr>
          </a:p>
        </p:txBody>
      </p:sp>
      <p:sp>
        <p:nvSpPr>
          <p:cNvPr id="97" name="山形 19">
            <a:extLst>
              <a:ext uri="{FF2B5EF4-FFF2-40B4-BE49-F238E27FC236}">
                <a16:creationId xmlns:a16="http://schemas.microsoft.com/office/drawing/2014/main" id="{BA21E69F-2D73-4EFB-8ADC-A9B7B51F8810}"/>
              </a:ext>
            </a:extLst>
          </p:cNvPr>
          <p:cNvSpPr/>
          <p:nvPr/>
        </p:nvSpPr>
        <p:spPr>
          <a:xfrm>
            <a:off x="3743727" y="5844584"/>
            <a:ext cx="5336275" cy="18002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Arial" panose="020B0604020202020204" pitchFamily="34" charset="0"/>
              <a:cs typeface="Arial" panose="020B0604020202020204" pitchFamily="34" charset="0"/>
            </a:endParaRPr>
          </a:p>
        </p:txBody>
      </p:sp>
      <p:sp>
        <p:nvSpPr>
          <p:cNvPr id="98" name="山形 20">
            <a:extLst>
              <a:ext uri="{FF2B5EF4-FFF2-40B4-BE49-F238E27FC236}">
                <a16:creationId xmlns:a16="http://schemas.microsoft.com/office/drawing/2014/main" id="{DE7F9A85-2166-4592-BA30-B24F100C33D4}"/>
              </a:ext>
            </a:extLst>
          </p:cNvPr>
          <p:cNvSpPr/>
          <p:nvPr/>
        </p:nvSpPr>
        <p:spPr>
          <a:xfrm>
            <a:off x="10922449" y="5844584"/>
            <a:ext cx="1760561" cy="18002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Arial" panose="020B0604020202020204" pitchFamily="34" charset="0"/>
              <a:cs typeface="Arial" panose="020B0604020202020204" pitchFamily="34" charset="0"/>
            </a:endParaRPr>
          </a:p>
        </p:txBody>
      </p:sp>
      <p:sp>
        <p:nvSpPr>
          <p:cNvPr id="99" name="四角形吹き出し 22">
            <a:extLst>
              <a:ext uri="{FF2B5EF4-FFF2-40B4-BE49-F238E27FC236}">
                <a16:creationId xmlns:a16="http://schemas.microsoft.com/office/drawing/2014/main" id="{871928ED-F808-44C4-B413-D117B6A69438}"/>
              </a:ext>
            </a:extLst>
          </p:cNvPr>
          <p:cNvSpPr/>
          <p:nvPr/>
        </p:nvSpPr>
        <p:spPr>
          <a:xfrm>
            <a:off x="2690097" y="6158844"/>
            <a:ext cx="1592147" cy="469238"/>
          </a:xfrm>
          <a:prstGeom prst="wedgeRectCallout">
            <a:avLst>
              <a:gd name="adj1" fmla="val -45170"/>
              <a:gd name="adj2" fmla="val -7357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solidFill>
                  <a:schemeClr val="tx1"/>
                </a:solidFill>
                <a:latin typeface="Arial" panose="020B0604020202020204" pitchFamily="34" charset="0"/>
                <a:cs typeface="Arial" panose="020B0604020202020204" pitchFamily="34" charset="0"/>
              </a:rPr>
              <a:t>【STEP 2】</a:t>
            </a:r>
          </a:p>
          <a:p>
            <a:pPr algn="ctr"/>
            <a:r>
              <a:rPr lang="ja-JP" altLang="en-US" sz="900" b="1" dirty="0">
                <a:solidFill>
                  <a:schemeClr val="tx1"/>
                </a:solidFill>
                <a:latin typeface="Arial" panose="020B0604020202020204" pitchFamily="34" charset="0"/>
                <a:ea typeface="ＭＳ Ｐゴシック" charset="-128"/>
                <a:cs typeface="Arial" panose="020B0604020202020204" pitchFamily="34" charset="0"/>
              </a:rPr>
              <a:t>エントリーホテルの掲載</a:t>
            </a:r>
            <a:endParaRPr lang="ja-JP" altLang="en-US" sz="900" dirty="0">
              <a:solidFill>
                <a:schemeClr val="tx1"/>
              </a:solidFill>
              <a:latin typeface="Arial" panose="020B0604020202020204" pitchFamily="34" charset="0"/>
              <a:ea typeface="ＭＳ Ｐゴシック" charset="-128"/>
              <a:cs typeface="Arial" panose="020B0604020202020204" pitchFamily="34" charset="0"/>
            </a:endParaRPr>
          </a:p>
        </p:txBody>
      </p:sp>
      <p:sp>
        <p:nvSpPr>
          <p:cNvPr id="100" name="四角形吹き出し 45">
            <a:extLst>
              <a:ext uri="{FF2B5EF4-FFF2-40B4-BE49-F238E27FC236}">
                <a16:creationId xmlns:a16="http://schemas.microsoft.com/office/drawing/2014/main" id="{BE7E0ED2-E499-42DA-A4D4-372DA068647F}"/>
              </a:ext>
            </a:extLst>
          </p:cNvPr>
          <p:cNvSpPr/>
          <p:nvPr/>
        </p:nvSpPr>
        <p:spPr>
          <a:xfrm>
            <a:off x="8251755" y="6158843"/>
            <a:ext cx="1994367" cy="469239"/>
          </a:xfrm>
          <a:prstGeom prst="wedgeRectCallout">
            <a:avLst>
              <a:gd name="adj1" fmla="val 44273"/>
              <a:gd name="adj2" fmla="val -74422"/>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solidFill>
                  <a:schemeClr val="tx1"/>
                </a:solidFill>
                <a:latin typeface="Arial" panose="020B0604020202020204" pitchFamily="34" charset="0"/>
                <a:cs typeface="Arial" panose="020B0604020202020204" pitchFamily="34" charset="0"/>
              </a:rPr>
              <a:t>【STEP 4】</a:t>
            </a:r>
          </a:p>
          <a:p>
            <a:pPr algn="ctr"/>
            <a:r>
              <a:rPr lang="en-US" altLang="ja-JP" sz="900" b="1" dirty="0">
                <a:solidFill>
                  <a:schemeClr val="tx1"/>
                </a:solidFill>
                <a:latin typeface="Arial" panose="020B0604020202020204" pitchFamily="34" charset="0"/>
                <a:cs typeface="Arial" panose="020B0604020202020204" pitchFamily="34" charset="0"/>
              </a:rPr>
              <a:t>Hotel of the year</a:t>
            </a:r>
          </a:p>
          <a:p>
            <a:pPr algn="ctr"/>
            <a:r>
              <a:rPr lang="ja-JP" altLang="en-US" sz="900" b="1" dirty="0">
                <a:solidFill>
                  <a:schemeClr val="tx1"/>
                </a:solidFill>
                <a:latin typeface="Arial" panose="020B0604020202020204" pitchFamily="34" charset="0"/>
                <a:cs typeface="Arial" panose="020B0604020202020204" pitchFamily="34" charset="0"/>
              </a:rPr>
              <a:t>および各種賞の選考</a:t>
            </a:r>
            <a:endParaRPr lang="en-US" altLang="ja-JP" sz="900" b="1" dirty="0">
              <a:solidFill>
                <a:schemeClr val="tx1"/>
              </a:solidFill>
              <a:latin typeface="Arial" panose="020B0604020202020204" pitchFamily="34" charset="0"/>
              <a:cs typeface="Arial" panose="020B0604020202020204" pitchFamily="34" charset="0"/>
            </a:endParaRPr>
          </a:p>
        </p:txBody>
      </p:sp>
      <p:sp>
        <p:nvSpPr>
          <p:cNvPr id="101" name="山形 53">
            <a:extLst>
              <a:ext uri="{FF2B5EF4-FFF2-40B4-BE49-F238E27FC236}">
                <a16:creationId xmlns:a16="http://schemas.microsoft.com/office/drawing/2014/main" id="{2B299F10-1A26-4EED-929F-B18877031FF0}"/>
              </a:ext>
            </a:extLst>
          </p:cNvPr>
          <p:cNvSpPr/>
          <p:nvPr/>
        </p:nvSpPr>
        <p:spPr>
          <a:xfrm>
            <a:off x="1949046" y="5844584"/>
            <a:ext cx="1760562" cy="18002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900" dirty="0">
              <a:solidFill>
                <a:schemeClr val="bg1"/>
              </a:solidFill>
              <a:latin typeface="Arial" panose="020B0604020202020204" pitchFamily="34" charset="0"/>
              <a:cs typeface="Arial" panose="020B0604020202020204" pitchFamily="34" charset="0"/>
            </a:endParaRPr>
          </a:p>
        </p:txBody>
      </p:sp>
      <p:sp>
        <p:nvSpPr>
          <p:cNvPr id="102" name="四角形吹き出し 59">
            <a:extLst>
              <a:ext uri="{FF2B5EF4-FFF2-40B4-BE49-F238E27FC236}">
                <a16:creationId xmlns:a16="http://schemas.microsoft.com/office/drawing/2014/main" id="{06E61B62-F8B3-43CD-AA41-43BEBB6DAE20}"/>
              </a:ext>
            </a:extLst>
          </p:cNvPr>
          <p:cNvSpPr/>
          <p:nvPr/>
        </p:nvSpPr>
        <p:spPr>
          <a:xfrm>
            <a:off x="5491712" y="6158843"/>
            <a:ext cx="1840304" cy="469238"/>
          </a:xfrm>
          <a:prstGeom prst="wedgeRectCallout">
            <a:avLst>
              <a:gd name="adj1" fmla="val -45170"/>
              <a:gd name="adj2" fmla="val -7357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b="1" dirty="0">
                <a:solidFill>
                  <a:schemeClr val="tx1"/>
                </a:solidFill>
                <a:latin typeface="Arial" panose="020B0604020202020204" pitchFamily="34" charset="0"/>
                <a:cs typeface="Arial" panose="020B0604020202020204" pitchFamily="34" charset="0"/>
              </a:rPr>
              <a:t>【STEP 3】</a:t>
            </a:r>
          </a:p>
          <a:p>
            <a:pPr algn="ctr"/>
            <a:r>
              <a:rPr lang="ja-JP" altLang="en-US" sz="900" b="1" dirty="0">
                <a:solidFill>
                  <a:schemeClr val="tx1"/>
                </a:solidFill>
                <a:latin typeface="Arial" panose="020B0604020202020204" pitchFamily="34" charset="0"/>
                <a:ea typeface="ＭＳ Ｐゴシック" charset="-128"/>
                <a:cs typeface="Arial" panose="020B0604020202020204" pitchFamily="34" charset="0"/>
              </a:rPr>
              <a:t>当社富裕層顧客による</a:t>
            </a:r>
            <a:r>
              <a:rPr lang="en-US" altLang="ja-JP" sz="900" b="1" dirty="0">
                <a:solidFill>
                  <a:schemeClr val="tx1"/>
                </a:solidFill>
                <a:latin typeface="Arial" panose="020B0604020202020204" pitchFamily="34" charset="0"/>
                <a:ea typeface="ＭＳ Ｐゴシック" charset="-128"/>
                <a:cs typeface="Arial" panose="020B0604020202020204" pitchFamily="34" charset="0"/>
              </a:rPr>
              <a:t>t</a:t>
            </a:r>
            <a:r>
              <a:rPr lang="ja-JP" altLang="en-US" sz="900" b="1" dirty="0">
                <a:solidFill>
                  <a:schemeClr val="tx1"/>
                </a:solidFill>
                <a:latin typeface="Arial" panose="020B0604020202020204" pitchFamily="34" charset="0"/>
                <a:ea typeface="ＭＳ Ｐゴシック" charset="-128"/>
                <a:cs typeface="Arial" panose="020B0604020202020204" pitchFamily="34" charset="0"/>
              </a:rPr>
              <a:t>体験宿泊や投票</a:t>
            </a:r>
            <a:endParaRPr lang="ja-JP" altLang="en-US" sz="900" dirty="0">
              <a:solidFill>
                <a:schemeClr val="tx1"/>
              </a:solidFill>
              <a:latin typeface="Arial" panose="020B0604020202020204" pitchFamily="34" charset="0"/>
              <a:ea typeface="ＭＳ Ｐゴシック" charset="-128"/>
              <a:cs typeface="Arial" panose="020B0604020202020204" pitchFamily="34" charset="0"/>
            </a:endParaRPr>
          </a:p>
        </p:txBody>
      </p:sp>
      <p:sp>
        <p:nvSpPr>
          <p:cNvPr id="103" name="山形 60">
            <a:extLst>
              <a:ext uri="{FF2B5EF4-FFF2-40B4-BE49-F238E27FC236}">
                <a16:creationId xmlns:a16="http://schemas.microsoft.com/office/drawing/2014/main" id="{21FF5D93-663A-4BD0-8FE0-E27B8936099B}"/>
              </a:ext>
            </a:extLst>
          </p:cNvPr>
          <p:cNvSpPr/>
          <p:nvPr/>
        </p:nvSpPr>
        <p:spPr>
          <a:xfrm>
            <a:off x="9127768" y="5844584"/>
            <a:ext cx="1760561" cy="180020"/>
          </a:xfrm>
          <a:prstGeom prst="chevr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solidFill>
                <a:schemeClr val="bg1"/>
              </a:solidFill>
              <a:latin typeface="Arial" panose="020B0604020202020204" pitchFamily="34" charset="0"/>
              <a:cs typeface="Arial" panose="020B0604020202020204" pitchFamily="34" charset="0"/>
            </a:endParaRPr>
          </a:p>
        </p:txBody>
      </p:sp>
      <p:sp>
        <p:nvSpPr>
          <p:cNvPr id="11" name="四角形: 角を丸くする 10">
            <a:extLst>
              <a:ext uri="{FF2B5EF4-FFF2-40B4-BE49-F238E27FC236}">
                <a16:creationId xmlns:a16="http://schemas.microsoft.com/office/drawing/2014/main" id="{373C8612-2BDF-4A1F-B4DE-56481BA4DCDE}"/>
              </a:ext>
            </a:extLst>
          </p:cNvPr>
          <p:cNvSpPr/>
          <p:nvPr/>
        </p:nvSpPr>
        <p:spPr>
          <a:xfrm>
            <a:off x="139213" y="126315"/>
            <a:ext cx="1504185" cy="4722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b="1" dirty="0"/>
              <a:t>2020</a:t>
            </a:r>
            <a:r>
              <a:rPr kumimoji="1" lang="ja-JP" altLang="en-US" sz="1100" b="1" dirty="0"/>
              <a:t>年</a:t>
            </a:r>
            <a:r>
              <a:rPr kumimoji="1" lang="en-US" altLang="ja-JP" sz="1100" b="1" dirty="0"/>
              <a:t>6</a:t>
            </a:r>
            <a:r>
              <a:rPr kumimoji="1" lang="ja-JP" altLang="en-US" sz="1100" b="1" dirty="0"/>
              <a:t>月</a:t>
            </a:r>
            <a:r>
              <a:rPr kumimoji="1" lang="en-US" altLang="ja-JP" sz="1100" b="1" dirty="0"/>
              <a:t>20</a:t>
            </a:r>
            <a:r>
              <a:rPr kumimoji="1" lang="ja-JP" altLang="en-US" sz="1100" b="1" dirty="0"/>
              <a:t>日</a:t>
            </a:r>
            <a:endParaRPr kumimoji="1" lang="en-US" altLang="ja-JP" sz="1100" b="1" dirty="0"/>
          </a:p>
          <a:p>
            <a:pPr algn="ctr"/>
            <a:r>
              <a:rPr lang="ja-JP" altLang="en-US" sz="1100" b="1" dirty="0"/>
              <a:t>申込締め切り！</a:t>
            </a:r>
            <a:endParaRPr kumimoji="1" lang="ja-JP" altLang="en-US" sz="1100" b="1" dirty="0"/>
          </a:p>
        </p:txBody>
      </p:sp>
      <p:pic>
        <p:nvPicPr>
          <p:cNvPr id="104" name="図 103">
            <a:extLst>
              <a:ext uri="{FF2B5EF4-FFF2-40B4-BE49-F238E27FC236}">
                <a16:creationId xmlns:a16="http://schemas.microsoft.com/office/drawing/2014/main" id="{74708CDA-1376-43C3-8665-B9B77EB8BD45}"/>
              </a:ext>
            </a:extLst>
          </p:cNvPr>
          <p:cNvPicPr>
            <a:picLocks noChangeAspect="1"/>
          </p:cNvPicPr>
          <p:nvPr/>
        </p:nvPicPr>
        <p:blipFill>
          <a:blip r:embed="rId5" cstate="print">
            <a:extLst>
              <a:ext uri="{BEBA8EAE-BF5A-486C-A8C5-ECC9F3942E4B}">
                <a14:imgProps xmlns:a14="http://schemas.microsoft.com/office/drawing/2010/main">
                  <a14:imgLayer r:embed="rId6">
                    <a14:imgEffect>
                      <a14:saturation sat="0"/>
                    </a14:imgEffect>
                    <a14:imgEffect>
                      <a14:brightnessContrast bright="40000" contrast="40000"/>
                    </a14:imgEffect>
                  </a14:imgLayer>
                </a14:imgProps>
              </a:ext>
              <a:ext uri="{28A0092B-C50C-407E-A947-70E740481C1C}">
                <a14:useLocalDpi xmlns:a14="http://schemas.microsoft.com/office/drawing/2010/main"/>
              </a:ext>
            </a:extLst>
          </a:blip>
          <a:stretch>
            <a:fillRect/>
          </a:stretch>
        </p:blipFill>
        <p:spPr>
          <a:xfrm>
            <a:off x="367173" y="8139136"/>
            <a:ext cx="1642035" cy="867023"/>
          </a:xfrm>
          <a:prstGeom prst="rect">
            <a:avLst/>
          </a:prstGeom>
        </p:spPr>
      </p:pic>
      <p:pic>
        <p:nvPicPr>
          <p:cNvPr id="106" name="図 105">
            <a:extLst>
              <a:ext uri="{FF2B5EF4-FFF2-40B4-BE49-F238E27FC236}">
                <a16:creationId xmlns:a16="http://schemas.microsoft.com/office/drawing/2014/main" id="{FA528D44-8C37-4146-94EE-497AF69A900A}"/>
              </a:ext>
            </a:extLst>
          </p:cNvPr>
          <p:cNvPicPr>
            <a:picLocks noChangeAspect="1"/>
          </p:cNvPicPr>
          <p:nvPr/>
        </p:nvPicPr>
        <p:blipFill rotWithShape="1">
          <a:blip r:embed="rId7">
            <a:extLst>
              <a:ext uri="{28A0092B-C50C-407E-A947-70E740481C1C}">
                <a14:useLocalDpi xmlns:a14="http://schemas.microsoft.com/office/drawing/2010/main" val="0"/>
              </a:ext>
            </a:extLst>
          </a:blip>
          <a:srcRect l="14742" t="10340" r="29236" b="4356"/>
          <a:stretch/>
        </p:blipFill>
        <p:spPr>
          <a:xfrm>
            <a:off x="624186" y="6887923"/>
            <a:ext cx="1012885" cy="1157583"/>
          </a:xfrm>
          <a:prstGeom prst="rect">
            <a:avLst/>
          </a:prstGeom>
        </p:spPr>
      </p:pic>
      <p:pic>
        <p:nvPicPr>
          <p:cNvPr id="105" name="図 104">
            <a:extLst>
              <a:ext uri="{FF2B5EF4-FFF2-40B4-BE49-F238E27FC236}">
                <a16:creationId xmlns:a16="http://schemas.microsoft.com/office/drawing/2014/main" id="{5EC7F44A-649F-48BF-B763-5AEEB657AAF0}"/>
              </a:ext>
            </a:extLst>
          </p:cNvPr>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671075" y="7811211"/>
            <a:ext cx="1034229" cy="800296"/>
          </a:xfrm>
          <a:prstGeom prst="rect">
            <a:avLst/>
          </a:prstGeom>
        </p:spPr>
      </p:pic>
      <p:sp>
        <p:nvSpPr>
          <p:cNvPr id="12" name="テキスト ボックス 11">
            <a:extLst>
              <a:ext uri="{FF2B5EF4-FFF2-40B4-BE49-F238E27FC236}">
                <a16:creationId xmlns:a16="http://schemas.microsoft.com/office/drawing/2014/main" id="{DB90E851-F2B4-48DD-AB01-4D25E3AC60FB}"/>
              </a:ext>
            </a:extLst>
          </p:cNvPr>
          <p:cNvSpPr txBox="1"/>
          <p:nvPr/>
        </p:nvSpPr>
        <p:spPr>
          <a:xfrm>
            <a:off x="2155674" y="7250436"/>
            <a:ext cx="1529586" cy="523220"/>
          </a:xfrm>
          <a:prstGeom prst="rect">
            <a:avLst/>
          </a:prstGeom>
          <a:noFill/>
        </p:spPr>
        <p:txBody>
          <a:bodyPr wrap="none" rtlCol="0">
            <a:spAutoFit/>
          </a:bodyPr>
          <a:lstStyle/>
          <a:p>
            <a:r>
              <a:rPr kumimoji="1" lang="ja-JP" altLang="en-US" sz="1400" dirty="0"/>
              <a:t>国内富裕層</a:t>
            </a:r>
            <a:r>
              <a:rPr kumimoji="1" lang="en-US" altLang="ja-JP" sz="1400" dirty="0"/>
              <a:t>/</a:t>
            </a:r>
          </a:p>
          <a:p>
            <a:r>
              <a:rPr kumimoji="1" lang="ja-JP" altLang="en-US" sz="1400" dirty="0"/>
              <a:t>ミドルネットワース</a:t>
            </a:r>
          </a:p>
        </p:txBody>
      </p:sp>
      <p:sp>
        <p:nvSpPr>
          <p:cNvPr id="107" name="テキスト ボックス 106">
            <a:extLst>
              <a:ext uri="{FF2B5EF4-FFF2-40B4-BE49-F238E27FC236}">
                <a16:creationId xmlns:a16="http://schemas.microsoft.com/office/drawing/2014/main" id="{A06FE2F2-119F-4A24-95D0-ECC551BC3A3D}"/>
              </a:ext>
            </a:extLst>
          </p:cNvPr>
          <p:cNvSpPr txBox="1"/>
          <p:nvPr/>
        </p:nvSpPr>
        <p:spPr>
          <a:xfrm>
            <a:off x="2155674" y="8198067"/>
            <a:ext cx="2028119" cy="523220"/>
          </a:xfrm>
          <a:prstGeom prst="rect">
            <a:avLst/>
          </a:prstGeom>
          <a:noFill/>
        </p:spPr>
        <p:txBody>
          <a:bodyPr wrap="none" rtlCol="0">
            <a:spAutoFit/>
          </a:bodyPr>
          <a:lstStyle/>
          <a:p>
            <a:r>
              <a:rPr lang="ja-JP" altLang="en-US" sz="1400" dirty="0"/>
              <a:t>訪日</a:t>
            </a:r>
            <a:r>
              <a:rPr kumimoji="1" lang="ja-JP" altLang="en-US" sz="1400" dirty="0"/>
              <a:t>富裕層</a:t>
            </a:r>
            <a:r>
              <a:rPr kumimoji="1" lang="en-US" altLang="ja-JP" sz="1400" dirty="0"/>
              <a:t>/</a:t>
            </a:r>
          </a:p>
          <a:p>
            <a:r>
              <a:rPr lang="ja-JP" altLang="en-US" sz="1400" dirty="0"/>
              <a:t>ラグジュアリートラベラー</a:t>
            </a:r>
            <a:endParaRPr kumimoji="1" lang="ja-JP" altLang="en-US" sz="1400" dirty="0"/>
          </a:p>
        </p:txBody>
      </p:sp>
      <p:sp>
        <p:nvSpPr>
          <p:cNvPr id="14" name="四角形: 角を丸くする 13">
            <a:extLst>
              <a:ext uri="{FF2B5EF4-FFF2-40B4-BE49-F238E27FC236}">
                <a16:creationId xmlns:a16="http://schemas.microsoft.com/office/drawing/2014/main" id="{099A219D-29C0-4364-87E9-7DE3DDE422EF}"/>
              </a:ext>
            </a:extLst>
          </p:cNvPr>
          <p:cNvSpPr/>
          <p:nvPr/>
        </p:nvSpPr>
        <p:spPr>
          <a:xfrm>
            <a:off x="4600600" y="7090488"/>
            <a:ext cx="2232248" cy="75245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ホテル</a:t>
            </a:r>
            <a:r>
              <a:rPr kumimoji="1" lang="ja-JP" altLang="en-US" dirty="0"/>
              <a:t>同好会</a:t>
            </a:r>
          </a:p>
        </p:txBody>
      </p:sp>
      <p:sp>
        <p:nvSpPr>
          <p:cNvPr id="108" name="四角形: 角を丸くする 107">
            <a:extLst>
              <a:ext uri="{FF2B5EF4-FFF2-40B4-BE49-F238E27FC236}">
                <a16:creationId xmlns:a16="http://schemas.microsoft.com/office/drawing/2014/main" id="{C7048384-FB8E-4D73-9E18-B79D104229CA}"/>
              </a:ext>
            </a:extLst>
          </p:cNvPr>
          <p:cNvSpPr/>
          <p:nvPr/>
        </p:nvSpPr>
        <p:spPr>
          <a:xfrm>
            <a:off x="4600600" y="8078187"/>
            <a:ext cx="2232248" cy="752453"/>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a:t>SempoToGo</a:t>
            </a:r>
            <a:endParaRPr kumimoji="1" lang="en-US" altLang="ja-JP" dirty="0"/>
          </a:p>
          <a:p>
            <a:pPr algn="ctr"/>
            <a:r>
              <a:rPr lang="ja-JP" altLang="en-US" sz="1400" dirty="0"/>
              <a:t>（訪日富裕層商品）</a:t>
            </a:r>
            <a:endParaRPr kumimoji="1" lang="ja-JP" altLang="en-US" sz="1400" dirty="0"/>
          </a:p>
        </p:txBody>
      </p:sp>
      <p:sp>
        <p:nvSpPr>
          <p:cNvPr id="17" name="矢印: 右 16">
            <a:extLst>
              <a:ext uri="{FF2B5EF4-FFF2-40B4-BE49-F238E27FC236}">
                <a16:creationId xmlns:a16="http://schemas.microsoft.com/office/drawing/2014/main" id="{E7BE4246-7BD5-4438-8E28-47B84FABA219}"/>
              </a:ext>
            </a:extLst>
          </p:cNvPr>
          <p:cNvSpPr/>
          <p:nvPr/>
        </p:nvSpPr>
        <p:spPr>
          <a:xfrm>
            <a:off x="3931222" y="7454528"/>
            <a:ext cx="597370" cy="1141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矢印: 右 108">
            <a:extLst>
              <a:ext uri="{FF2B5EF4-FFF2-40B4-BE49-F238E27FC236}">
                <a16:creationId xmlns:a16="http://schemas.microsoft.com/office/drawing/2014/main" id="{64172260-AAF5-4F77-ADB1-731CE2C56192}"/>
              </a:ext>
            </a:extLst>
          </p:cNvPr>
          <p:cNvSpPr/>
          <p:nvPr/>
        </p:nvSpPr>
        <p:spPr>
          <a:xfrm>
            <a:off x="3931222" y="8352983"/>
            <a:ext cx="597370" cy="1141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1" name="図 110">
            <a:extLst>
              <a:ext uri="{FF2B5EF4-FFF2-40B4-BE49-F238E27FC236}">
                <a16:creationId xmlns:a16="http://schemas.microsoft.com/office/drawing/2014/main" id="{BB4D347F-5534-4436-B05B-43DA6241499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54814" y="8045506"/>
            <a:ext cx="1297053" cy="904753"/>
          </a:xfrm>
          <a:prstGeom prst="rect">
            <a:avLst/>
          </a:prstGeom>
        </p:spPr>
      </p:pic>
      <p:pic>
        <p:nvPicPr>
          <p:cNvPr id="112" name="図 111">
            <a:extLst>
              <a:ext uri="{FF2B5EF4-FFF2-40B4-BE49-F238E27FC236}">
                <a16:creationId xmlns:a16="http://schemas.microsoft.com/office/drawing/2014/main" id="{D4E5F5EC-9DB6-478F-8DCD-919D43E08FD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040297" y="8054215"/>
            <a:ext cx="1337696" cy="896044"/>
          </a:xfrm>
          <a:prstGeom prst="rect">
            <a:avLst/>
          </a:prstGeom>
          <a:ln w="6350">
            <a:solidFill>
              <a:schemeClr val="tx1"/>
            </a:solidFill>
          </a:ln>
        </p:spPr>
      </p:pic>
      <p:sp>
        <p:nvSpPr>
          <p:cNvPr id="18" name="テキスト ボックス 17">
            <a:extLst>
              <a:ext uri="{FF2B5EF4-FFF2-40B4-BE49-F238E27FC236}">
                <a16:creationId xmlns:a16="http://schemas.microsoft.com/office/drawing/2014/main" id="{0E2C8D97-A7B3-4E48-AE29-D13A098D70CC}"/>
              </a:ext>
            </a:extLst>
          </p:cNvPr>
          <p:cNvSpPr txBox="1"/>
          <p:nvPr/>
        </p:nvSpPr>
        <p:spPr>
          <a:xfrm>
            <a:off x="8927303" y="7168606"/>
            <a:ext cx="1769523" cy="738664"/>
          </a:xfrm>
          <a:prstGeom prst="rect">
            <a:avLst/>
          </a:prstGeom>
          <a:noFill/>
        </p:spPr>
        <p:txBody>
          <a:bodyPr wrap="none" rtlCol="0">
            <a:spAutoFit/>
          </a:bodyPr>
          <a:lstStyle/>
          <a:p>
            <a:r>
              <a:rPr lang="en-US" altLang="ja-JP" sz="1400" dirty="0"/>
              <a:t>Hotel.ne.jp</a:t>
            </a:r>
          </a:p>
          <a:p>
            <a:r>
              <a:rPr kumimoji="1" lang="en-US" altLang="ja-JP" sz="1400" dirty="0" err="1"/>
              <a:t>HighNetWorth</a:t>
            </a:r>
            <a:r>
              <a:rPr kumimoji="1" lang="en-US" altLang="ja-JP" sz="1400" dirty="0"/>
              <a:t> Online</a:t>
            </a:r>
          </a:p>
          <a:p>
            <a:r>
              <a:rPr lang="en-US" altLang="ja-JP" sz="1400" dirty="0"/>
              <a:t>Japanese.or.jp</a:t>
            </a:r>
            <a:endParaRPr kumimoji="1" lang="ja-JP" altLang="en-US" sz="1400" dirty="0"/>
          </a:p>
        </p:txBody>
      </p:sp>
      <p:sp>
        <p:nvSpPr>
          <p:cNvPr id="113" name="矢印: 右 112">
            <a:extLst>
              <a:ext uri="{FF2B5EF4-FFF2-40B4-BE49-F238E27FC236}">
                <a16:creationId xmlns:a16="http://schemas.microsoft.com/office/drawing/2014/main" id="{3DCC7B8D-1BF3-4E33-9B28-888C66101903}"/>
              </a:ext>
            </a:extLst>
          </p:cNvPr>
          <p:cNvSpPr/>
          <p:nvPr/>
        </p:nvSpPr>
        <p:spPr>
          <a:xfrm>
            <a:off x="6742073" y="7453332"/>
            <a:ext cx="597370" cy="1141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矢印: 右 113">
            <a:extLst>
              <a:ext uri="{FF2B5EF4-FFF2-40B4-BE49-F238E27FC236}">
                <a16:creationId xmlns:a16="http://schemas.microsoft.com/office/drawing/2014/main" id="{186E7FB3-A43D-4861-9424-48B0140FA18E}"/>
              </a:ext>
            </a:extLst>
          </p:cNvPr>
          <p:cNvSpPr/>
          <p:nvPr/>
        </p:nvSpPr>
        <p:spPr>
          <a:xfrm>
            <a:off x="6709303" y="8351250"/>
            <a:ext cx="597370" cy="1141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二等辺三角形 19">
            <a:extLst>
              <a:ext uri="{FF2B5EF4-FFF2-40B4-BE49-F238E27FC236}">
                <a16:creationId xmlns:a16="http://schemas.microsoft.com/office/drawing/2014/main" id="{487E2E08-1539-4FC9-8A02-20EA14322D6C}"/>
              </a:ext>
            </a:extLst>
          </p:cNvPr>
          <p:cNvSpPr/>
          <p:nvPr/>
        </p:nvSpPr>
        <p:spPr>
          <a:xfrm rot="5400000">
            <a:off x="10420453" y="7836711"/>
            <a:ext cx="1073127" cy="276373"/>
          </a:xfrm>
          <a:prstGeom prst="triangl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A99ECEAF-66BC-4D55-AEB8-A12488CAA18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03919" y="1814396"/>
            <a:ext cx="3003699" cy="2095217"/>
          </a:xfrm>
          <a:prstGeom prst="rect">
            <a:avLst/>
          </a:prstGeom>
        </p:spPr>
      </p:pic>
      <p:pic>
        <p:nvPicPr>
          <p:cNvPr id="58" name="図 57">
            <a:extLst>
              <a:ext uri="{FF2B5EF4-FFF2-40B4-BE49-F238E27FC236}">
                <a16:creationId xmlns:a16="http://schemas.microsoft.com/office/drawing/2014/main" id="{5301A073-03B7-4FBD-9BE6-63AA57227E3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555828" y="7051101"/>
            <a:ext cx="1241342" cy="865892"/>
          </a:xfrm>
          <a:prstGeom prst="rect">
            <a:avLst/>
          </a:prstGeom>
        </p:spPr>
      </p:pic>
    </p:spTree>
    <p:extLst>
      <p:ext uri="{BB962C8B-B14F-4D97-AF65-F5344CB8AC3E}">
        <p14:creationId xmlns:p14="http://schemas.microsoft.com/office/powerpoint/2010/main" val="11228759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7113</TotalTime>
  <Words>576</Words>
  <Application>Microsoft Office PowerPoint</Application>
  <PresentationFormat>A3 297x420 mm</PresentationFormat>
  <Paragraphs>62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Arial</vt:lpstr>
      <vt:lpstr>Calibri</vt:lpstr>
      <vt:lpstr>Century Gothic</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admin</dc:creator>
  <cp:lastModifiedBy>masubuchi</cp:lastModifiedBy>
  <cp:revision>512</cp:revision>
  <cp:lastPrinted>2020-03-22T07:43:11Z</cp:lastPrinted>
  <dcterms:created xsi:type="dcterms:W3CDTF">2012-12-22T01:39:04Z</dcterms:created>
  <dcterms:modified xsi:type="dcterms:W3CDTF">2020-04-15T04:07:40Z</dcterms:modified>
</cp:coreProperties>
</file>